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9" r:id="rId3"/>
  </p:sldMasterIdLst>
  <p:notesMasterIdLst>
    <p:notesMasterId r:id="rId5"/>
  </p:notesMasterIdLst>
  <p:handoutMasterIdLst>
    <p:handoutMasterId r:id="rId30"/>
  </p:handoutMasterIdLst>
  <p:sldIdLst>
    <p:sldId id="257" r:id="rId4"/>
    <p:sldId id="259" r:id="rId6"/>
    <p:sldId id="287" r:id="rId7"/>
    <p:sldId id="485" r:id="rId8"/>
    <p:sldId id="262" r:id="rId9"/>
    <p:sldId id="486" r:id="rId10"/>
    <p:sldId id="263" r:id="rId11"/>
    <p:sldId id="487" r:id="rId12"/>
    <p:sldId id="488" r:id="rId13"/>
    <p:sldId id="282" r:id="rId14"/>
    <p:sldId id="284" r:id="rId15"/>
    <p:sldId id="490" r:id="rId16"/>
    <p:sldId id="290" r:id="rId17"/>
    <p:sldId id="491" r:id="rId18"/>
    <p:sldId id="297" r:id="rId19"/>
    <p:sldId id="298" r:id="rId20"/>
    <p:sldId id="300" r:id="rId21"/>
    <p:sldId id="301" r:id="rId22"/>
    <p:sldId id="302" r:id="rId23"/>
    <p:sldId id="321" r:id="rId24"/>
    <p:sldId id="303" r:id="rId25"/>
    <p:sldId id="514" r:id="rId26"/>
    <p:sldId id="333" r:id="rId27"/>
    <p:sldId id="335" r:id="rId28"/>
    <p:sldId id="339" r:id="rId29"/>
  </p:sldIdLst>
  <p:sldSz cx="12192000" cy="6858000"/>
  <p:notesSz cx="7103745" cy="10234295"/>
  <p:embeddedFontLst>
    <p:embeddedFont>
      <p:font typeface="Franklin Gothic Medium" panose="020B0603020102020204" charset="0"/>
      <p:regular r:id="rId34"/>
      <p:italic r:id="rId35"/>
    </p:embeddedFont>
    <p:embeddedFont>
      <p:font typeface="刘炳森隶书" panose="02010600010101010101" charset="-122"/>
      <p:regular r:id="rId36"/>
    </p:embeddedFont>
    <p:embeddedFont>
      <p:font typeface="微软雅黑" panose="020B0503020204020204" charset="-122"/>
      <p:regular r:id="rId37"/>
    </p:embeddedFont>
    <p:embeddedFont>
      <p:font typeface="黑体" panose="02010609060101010101" pitchFamily="49" charset="-122"/>
      <p:regular r:id="rId38"/>
    </p:embeddedFont>
    <p:embeddedFont>
      <p:font typeface="Verdana" panose="020B0604030504040204" charset="0"/>
      <p:regular r:id="rId39"/>
      <p:bold r:id="rId40"/>
      <p:italic r:id="rId41"/>
      <p:boldItalic r:id="rId42"/>
    </p:embeddedFont>
    <p:embeddedFont>
      <p:font typeface="Calibri" panose="020F0502020204030204" charset="0"/>
      <p:regular r:id="rId43"/>
      <p:bold r:id="rId44"/>
      <p:italic r:id="rId45"/>
      <p:boldItalic r:id="rId46"/>
    </p:embeddedFont>
  </p:embeddedFontLst>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8ADB"/>
    <a:srgbClr val="014924"/>
    <a:srgbClr val="1E1F29"/>
    <a:srgbClr val="B2B2B2"/>
    <a:srgbClr val="202020"/>
    <a:srgbClr val="323232"/>
    <a:srgbClr val="CC3300"/>
    <a:srgbClr val="CC0000"/>
    <a:srgbClr val="FF33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69" autoAdjust="0"/>
    <p:restoredTop sz="89932"/>
  </p:normalViewPr>
  <p:slideViewPr>
    <p:cSldViewPr snapToGrid="0" showGuides="1">
      <p:cViewPr varScale="1">
        <p:scale>
          <a:sx n="115" d="100"/>
          <a:sy n="115" d="100"/>
        </p:scale>
        <p:origin x="848" y="168"/>
      </p:cViewPr>
      <p:guideLst>
        <p:guide orient="horz" pos="2160"/>
        <p:guide pos="3757"/>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7" Type="http://schemas.openxmlformats.org/officeDocument/2006/relationships/tags" Target="tags/tag1.xml"/><Relationship Id="rId46" Type="http://schemas.openxmlformats.org/officeDocument/2006/relationships/font" Target="fonts/font13.fntdata"/><Relationship Id="rId45" Type="http://schemas.openxmlformats.org/officeDocument/2006/relationships/font" Target="fonts/font12.fntdata"/><Relationship Id="rId44" Type="http://schemas.openxmlformats.org/officeDocument/2006/relationships/font" Target="fonts/font11.fntdata"/><Relationship Id="rId43" Type="http://schemas.openxmlformats.org/officeDocument/2006/relationships/font" Target="fonts/font10.fntdata"/><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slide" Target="slides/slide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file:///F:\AAA&#35838;&#31243;&#25991;&#20214;&#22841;\2024&#26426;&#22120;&#23398;&#20064;&#23454;&#39564;\&#26399;&#26411;&#22823;&#20316;&#19994;\excel\&#23545;&#27604;%20top1top5%20&#20934;&#30830;&#2957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a:defRPr lang="zh-CN" sz="1400" b="0" i="0" u="none" strike="noStrike" kern="1200" spc="0" baseline="0">
                <a:solidFill>
                  <a:schemeClr val="tx1"/>
                </a:solidFill>
                <a:latin typeface="+mn-lt"/>
                <a:ea typeface="+mn-ea"/>
                <a:cs typeface="+mn-cs"/>
              </a:defRPr>
            </a:pPr>
            <a:r>
              <a:rPr b="1"/>
              <a:t>不同算法在三种策略上的性能对比</a:t>
            </a:r>
            <a:endParaRPr b="1"/>
          </a:p>
        </c:rich>
      </c:tx>
      <c:layout/>
      <c:overlay val="0"/>
      <c:spPr>
        <a:noFill/>
        <a:ln>
          <a:noFill/>
        </a:ln>
        <a:effectLst/>
      </c:spPr>
    </c:title>
    <c:autoTitleDeleted val="0"/>
    <c:plotArea>
      <c:layout/>
      <c:barChart>
        <c:barDir val="bar"/>
        <c:grouping val="clustered"/>
        <c:varyColors val="0"/>
        <c:ser>
          <c:idx val="0"/>
          <c:order val="0"/>
          <c:tx>
            <c:strRef>
              <c:f>"iCaRL"</c:f>
              <c:strCache>
                <c:ptCount val="1"/>
                <c:pt idx="0">
                  <c:v>iCaRL</c:v>
                </c:pt>
              </c:strCache>
            </c:strRef>
          </c:tx>
          <c:spPr>
            <a:solidFill>
              <a:srgbClr val="A0522D"/>
            </a:solidFill>
            <a:ln>
              <a:noFill/>
            </a:ln>
            <a:effectLst/>
          </c:spPr>
          <c:invertIfNegative val="0"/>
          <c:dLbls>
            <c:delete val="1"/>
          </c:dLbls>
          <c:cat>
            <c:strRef>
              <c:f>('[对比 top1top5 准确率.xlsx]Sheet1'!$B$1,'[对比 top1top5 准确率.xlsx]Sheet1'!$D$1,'[对比 top1top5 准确率.xlsx]Sheet1'!$F$1)</c:f>
              <c:strCache>
                <c:ptCount val="3"/>
                <c:pt idx="0">
                  <c:v>B0 Inc5</c:v>
                </c:pt>
                <c:pt idx="1">
                  <c:v>B0 Inc10</c:v>
                </c:pt>
                <c:pt idx="2">
                  <c:v>B50 Inc10</c:v>
                </c:pt>
              </c:strCache>
            </c:strRef>
          </c:cat>
          <c:val>
            <c:numRef>
              <c:f>('[对比 top1top5 准确率.xlsx]Sheet1'!$B$3,'[对比 top1top5 准确率.xlsx]Sheet1'!$D$3,'[对比 top1top5 准确率.xlsx]Sheet1'!$F$3)</c:f>
              <c:numCache>
                <c:formatCode>General</c:formatCode>
                <c:ptCount val="3"/>
                <c:pt idx="0">
                  <c:v>61.2</c:v>
                </c:pt>
                <c:pt idx="1">
                  <c:v>65.27</c:v>
                </c:pt>
                <c:pt idx="2">
                  <c:v>65.06</c:v>
                </c:pt>
              </c:numCache>
            </c:numRef>
          </c:val>
        </c:ser>
        <c:ser>
          <c:idx val="1"/>
          <c:order val="1"/>
          <c:tx>
            <c:strRef>
              <c:f>"UCIR"</c:f>
              <c:strCache>
                <c:ptCount val="1"/>
                <c:pt idx="0">
                  <c:v>UCIR</c:v>
                </c:pt>
              </c:strCache>
            </c:strRef>
          </c:tx>
          <c:spPr>
            <a:solidFill>
              <a:srgbClr val="007F7F"/>
            </a:solidFill>
            <a:ln>
              <a:noFill/>
            </a:ln>
            <a:effectLst/>
          </c:spPr>
          <c:invertIfNegative val="0"/>
          <c:dLbls>
            <c:delete val="1"/>
          </c:dLbls>
          <c:cat>
            <c:strRef>
              <c:f>('[对比 top1top5 准确率.xlsx]Sheet1'!$B$1,'[对比 top1top5 准确率.xlsx]Sheet1'!$D$1,'[对比 top1top5 准确率.xlsx]Sheet1'!$F$1)</c:f>
              <c:strCache>
                <c:ptCount val="3"/>
                <c:pt idx="0">
                  <c:v>B0 Inc5</c:v>
                </c:pt>
                <c:pt idx="1">
                  <c:v>B0 Inc10</c:v>
                </c:pt>
                <c:pt idx="2">
                  <c:v>B50 Inc10</c:v>
                </c:pt>
              </c:strCache>
            </c:strRef>
          </c:cat>
          <c:val>
            <c:numRef>
              <c:f>('[对比 top1top5 准确率.xlsx]Sheet1'!$B$4,'[对比 top1top5 准确率.xlsx]Sheet1'!$D$4,'[对比 top1top5 准确率.xlsx]Sheet1'!$F$4)</c:f>
              <c:numCache>
                <c:formatCode>General</c:formatCode>
                <c:ptCount val="3"/>
                <c:pt idx="0">
                  <c:v>58.17</c:v>
                </c:pt>
                <c:pt idx="1">
                  <c:v>58.66</c:v>
                </c:pt>
                <c:pt idx="2">
                  <c:v>64.28</c:v>
                </c:pt>
              </c:numCache>
            </c:numRef>
          </c:val>
        </c:ser>
        <c:ser>
          <c:idx val="2"/>
          <c:order val="2"/>
          <c:tx>
            <c:strRef>
              <c:f>"BiC"</c:f>
              <c:strCache>
                <c:ptCount val="1"/>
                <c:pt idx="0">
                  <c:v>BiC</c:v>
                </c:pt>
              </c:strCache>
            </c:strRef>
          </c:tx>
          <c:spPr>
            <a:solidFill>
              <a:srgbClr val="6B8E23"/>
            </a:solidFill>
            <a:ln>
              <a:noFill/>
            </a:ln>
            <a:effectLst/>
          </c:spPr>
          <c:invertIfNegative val="0"/>
          <c:dLbls>
            <c:delete val="1"/>
          </c:dLbls>
          <c:cat>
            <c:strRef>
              <c:f>('[对比 top1top5 准确率.xlsx]Sheet1'!$B$1,'[对比 top1top5 准确率.xlsx]Sheet1'!$D$1,'[对比 top1top5 准确率.xlsx]Sheet1'!$F$1)</c:f>
              <c:strCache>
                <c:ptCount val="3"/>
                <c:pt idx="0">
                  <c:v>B0 Inc5</c:v>
                </c:pt>
                <c:pt idx="1">
                  <c:v>B0 Inc10</c:v>
                </c:pt>
                <c:pt idx="2">
                  <c:v>B50 Inc10</c:v>
                </c:pt>
              </c:strCache>
            </c:strRef>
          </c:cat>
          <c:val>
            <c:numRef>
              <c:f>('[对比 top1top5 准确率.xlsx]Sheet1'!$B$5,'[对比 top1top5 准确率.xlsx]Sheet1'!$D$5,'[对比 top1top5 准确率.xlsx]Sheet1'!$F$5)</c:f>
              <c:numCache>
                <c:formatCode>General</c:formatCode>
                <c:ptCount val="3"/>
                <c:pt idx="0">
                  <c:v>66.48</c:v>
                </c:pt>
                <c:pt idx="1">
                  <c:v>68.8</c:v>
                </c:pt>
                <c:pt idx="2">
                  <c:v>66.62</c:v>
                </c:pt>
              </c:numCache>
            </c:numRef>
          </c:val>
        </c:ser>
        <c:ser>
          <c:idx val="3"/>
          <c:order val="3"/>
          <c:tx>
            <c:strRef>
              <c:f>"WA"</c:f>
              <c:strCache>
                <c:ptCount val="1"/>
                <c:pt idx="0">
                  <c:v>WA</c:v>
                </c:pt>
              </c:strCache>
            </c:strRef>
          </c:tx>
          <c:spPr>
            <a:solidFill>
              <a:srgbClr val="FF9973"/>
            </a:solidFill>
            <a:ln>
              <a:noFill/>
            </a:ln>
            <a:effectLst/>
          </c:spPr>
          <c:invertIfNegative val="0"/>
          <c:dLbls>
            <c:delete val="1"/>
          </c:dLbls>
          <c:cat>
            <c:strRef>
              <c:f>('[对比 top1top5 准确率.xlsx]Sheet1'!$B$1,'[对比 top1top5 准确率.xlsx]Sheet1'!$D$1,'[对比 top1top5 准确率.xlsx]Sheet1'!$F$1)</c:f>
              <c:strCache>
                <c:ptCount val="3"/>
                <c:pt idx="0">
                  <c:v>B0 Inc5</c:v>
                </c:pt>
                <c:pt idx="1">
                  <c:v>B0 Inc10</c:v>
                </c:pt>
                <c:pt idx="2">
                  <c:v>B50 Inc10</c:v>
                </c:pt>
              </c:strCache>
            </c:strRef>
          </c:cat>
          <c:val>
            <c:numRef>
              <c:f>('[对比 top1top5 准确率.xlsx]Sheet1'!$B$6,'[对比 top1top5 准确率.xlsx]Sheet1'!$D$6,'[对比 top1top5 准确率.xlsx]Sheet1'!$F$6)</c:f>
              <c:numCache>
                <c:formatCode>General</c:formatCode>
                <c:ptCount val="3"/>
                <c:pt idx="0">
                  <c:v>67.33</c:v>
                </c:pt>
                <c:pt idx="1">
                  <c:v>69.46</c:v>
                </c:pt>
                <c:pt idx="2">
                  <c:v>64.01</c:v>
                </c:pt>
              </c:numCache>
            </c:numRef>
          </c:val>
        </c:ser>
        <c:ser>
          <c:idx val="4"/>
          <c:order val="4"/>
          <c:tx>
            <c:strRef>
              <c:f>"PODNet"</c:f>
              <c:strCache>
                <c:ptCount val="1"/>
                <c:pt idx="0">
                  <c:v>PODNet</c:v>
                </c:pt>
              </c:strCache>
            </c:strRef>
          </c:tx>
          <c:spPr>
            <a:solidFill>
              <a:srgbClr val="FE6D54"/>
            </a:solidFill>
            <a:ln>
              <a:noFill/>
            </a:ln>
            <a:effectLst/>
          </c:spPr>
          <c:invertIfNegative val="0"/>
          <c:dLbls>
            <c:delete val="1"/>
          </c:dLbls>
          <c:cat>
            <c:strRef>
              <c:f>('[对比 top1top5 准确率.xlsx]Sheet1'!$B$1,'[对比 top1top5 准确率.xlsx]Sheet1'!$D$1,'[对比 top1top5 准确率.xlsx]Sheet1'!$F$1)</c:f>
              <c:strCache>
                <c:ptCount val="3"/>
                <c:pt idx="0">
                  <c:v>B0 Inc5</c:v>
                </c:pt>
                <c:pt idx="1">
                  <c:v>B0 Inc10</c:v>
                </c:pt>
                <c:pt idx="2">
                  <c:v>B50 Inc10</c:v>
                </c:pt>
              </c:strCache>
            </c:strRef>
          </c:cat>
          <c:val>
            <c:numRef>
              <c:f>('[对比 top1top5 准确率.xlsx]Sheet1'!$B$7,'[对比 top1top5 准确率.xlsx]Sheet1'!$D$7,'[对比 top1top5 准确率.xlsx]Sheet1'!$F$7)</c:f>
              <c:numCache>
                <c:formatCode>General</c:formatCode>
                <c:ptCount val="3"/>
                <c:pt idx="0">
                  <c:v>53.97</c:v>
                </c:pt>
                <c:pt idx="1">
                  <c:v>58.03</c:v>
                </c:pt>
                <c:pt idx="2">
                  <c:v>67.25</c:v>
                </c:pt>
              </c:numCache>
            </c:numRef>
          </c:val>
        </c:ser>
        <c:ser>
          <c:idx val="5"/>
          <c:order val="5"/>
          <c:tx>
            <c:strRef>
              <c:f>"DER(Reference)"</c:f>
              <c:strCache>
                <c:ptCount val="1"/>
                <c:pt idx="0">
                  <c:v>DER(Reference)</c:v>
                </c:pt>
              </c:strCache>
            </c:strRef>
          </c:tx>
          <c:spPr>
            <a:solidFill>
              <a:srgbClr val="0000FF"/>
            </a:solidFill>
            <a:ln>
              <a:noFill/>
            </a:ln>
            <a:effectLst/>
          </c:spPr>
          <c:invertIfNegative val="0"/>
          <c:dLbls>
            <c:delete val="1"/>
          </c:dLbls>
          <c:cat>
            <c:strRef>
              <c:f>('[对比 top1top5 准确率.xlsx]Sheet1'!$B$1,'[对比 top1top5 准确率.xlsx]Sheet1'!$D$1,'[对比 top1top5 准确率.xlsx]Sheet1'!$F$1)</c:f>
              <c:strCache>
                <c:ptCount val="3"/>
                <c:pt idx="0">
                  <c:v>B0 Inc5</c:v>
                </c:pt>
                <c:pt idx="1">
                  <c:v>B0 Inc10</c:v>
                </c:pt>
                <c:pt idx="2">
                  <c:v>B50 Inc10</c:v>
                </c:pt>
              </c:strCache>
            </c:strRef>
          </c:cat>
          <c:val>
            <c:numRef>
              <c:f>('[对比 top1top5 准确率.xlsx]Sheet1'!$B$9,'[对比 top1top5 准确率.xlsx]Sheet1'!$D$9,'[对比 top1top5 准确率.xlsx]Sheet1'!$F$9)</c:f>
              <c:numCache>
                <c:formatCode>General</c:formatCode>
                <c:ptCount val="3"/>
                <c:pt idx="0">
                  <c:v>74.09</c:v>
                </c:pt>
                <c:pt idx="1">
                  <c:v>75.36</c:v>
                </c:pt>
                <c:pt idx="2">
                  <c:v>73.21</c:v>
                </c:pt>
              </c:numCache>
            </c:numRef>
          </c:val>
        </c:ser>
        <c:ser>
          <c:idx val="6"/>
          <c:order val="6"/>
          <c:tx>
            <c:strRef>
              <c:f>"DER(Ours)"</c:f>
              <c:strCache>
                <c:ptCount val="1"/>
                <c:pt idx="0">
                  <c:v>DER(Ours)</c:v>
                </c:pt>
              </c:strCache>
            </c:strRef>
          </c:tx>
          <c:spPr>
            <a:solidFill>
              <a:srgbClr val="7F007F"/>
            </a:solidFill>
            <a:ln>
              <a:noFill/>
            </a:ln>
            <a:effectLst/>
          </c:spPr>
          <c:invertIfNegative val="0"/>
          <c:dLbls>
            <c:delete val="1"/>
          </c:dLbls>
          <c:cat>
            <c:strRef>
              <c:f>('[对比 top1top5 准确率.xlsx]Sheet1'!$B$1,'[对比 top1top5 准确率.xlsx]Sheet1'!$D$1,'[对比 top1top5 准确率.xlsx]Sheet1'!$F$1)</c:f>
              <c:strCache>
                <c:ptCount val="3"/>
                <c:pt idx="0">
                  <c:v>B0 Inc5</c:v>
                </c:pt>
                <c:pt idx="1">
                  <c:v>B0 Inc10</c:v>
                </c:pt>
                <c:pt idx="2">
                  <c:v>B50 Inc10</c:v>
                </c:pt>
              </c:strCache>
            </c:strRef>
          </c:cat>
          <c:val>
            <c:numRef>
              <c:f>('[对比 top1top5 准确率.xlsx]Sheet1'!$B$10,'[对比 top1top5 准确率.xlsx]Sheet1'!$D$10,'[对比 top1top5 准确率.xlsx]Sheet1'!$F$10)</c:f>
              <c:numCache>
                <c:formatCode>General</c:formatCode>
                <c:ptCount val="3"/>
                <c:pt idx="0">
                  <c:v>74.46315</c:v>
                </c:pt>
                <c:pt idx="1">
                  <c:v>75.4</c:v>
                </c:pt>
                <c:pt idx="2">
                  <c:v>69.6398</c:v>
                </c:pt>
              </c:numCache>
            </c:numRef>
          </c:val>
        </c:ser>
        <c:dLbls>
          <c:showLegendKey val="0"/>
          <c:showVal val="0"/>
          <c:showCatName val="0"/>
          <c:showSerName val="0"/>
          <c:showPercent val="0"/>
          <c:showBubbleSize val="0"/>
        </c:dLbls>
        <c:gapWidth val="125"/>
        <c:overlap val="-30"/>
        <c:axId val="351860556"/>
        <c:axId val="59578260"/>
      </c:barChart>
      <c:catAx>
        <c:axId val="351860556"/>
        <c:scaling>
          <c:orientation val="minMax"/>
        </c:scaling>
        <c:delete val="0"/>
        <c:axPos val="l"/>
        <c:numFmt formatCode="General" sourceLinked="1"/>
        <c:majorTickMark val="none"/>
        <c:minorTickMark val="none"/>
        <c:tickLblPos val="nextTo"/>
        <c:spPr>
          <a:noFill/>
          <a:ln w="9525" cap="flat" cmpd="sng" algn="ctr">
            <a:solidFill>
              <a:schemeClr val="bg1">
                <a:lumMod val="85000"/>
              </a:schemeClr>
            </a:solidFill>
            <a:round/>
          </a:ln>
          <a:effectLst/>
        </c:spPr>
        <c:txPr>
          <a:bodyPr rot="-1800000" spcFirstLastPara="0" vertOverflow="ellipsis" vert="horz" wrap="square" anchor="ctr" anchorCtr="1" forceAA="0"/>
          <a:lstStyle/>
          <a:p>
            <a:pPr>
              <a:defRPr lang="zh-CN" sz="900" b="1" i="0" u="none" strike="noStrike" kern="1200" baseline="0">
                <a:solidFill>
                  <a:schemeClr val="tx1">
                    <a:lumMod val="50000"/>
                    <a:lumOff val="50000"/>
                  </a:schemeClr>
                </a:solidFill>
                <a:latin typeface="+mn-lt"/>
                <a:ea typeface="+mn-ea"/>
                <a:cs typeface="+mn-cs"/>
              </a:defRPr>
            </a:pPr>
          </a:p>
        </c:txPr>
        <c:crossAx val="59578260"/>
        <c:crosses val="autoZero"/>
        <c:auto val="1"/>
        <c:lblAlgn val="ctr"/>
        <c:lblOffset val="100"/>
        <c:noMultiLvlLbl val="0"/>
      </c:catAx>
      <c:valAx>
        <c:axId val="59578260"/>
        <c:scaling>
          <c:orientation val="minMax"/>
        </c:scaling>
        <c:delete val="0"/>
        <c:axPos val="b"/>
        <c:majorGridlines>
          <c:spPr>
            <a:ln w="12700" cap="flat" cmpd="sng" algn="ctr">
              <a:solidFill>
                <a:schemeClr val="bg1">
                  <a:lumMod val="85000"/>
                </a:schemeClr>
              </a:solidFill>
              <a:prstDash val="sysDash"/>
              <a:round/>
            </a:ln>
            <a:effectLst>
              <a:glow rad="12700">
                <a:srgbClr val="4874CB">
                  <a:satMod val="175000"/>
                  <a:alpha val="40000"/>
                </a:srgbClr>
              </a:glow>
            </a:effectLst>
          </c:spPr>
        </c:majorGridlines>
        <c:title>
          <c:tx>
            <c:rich>
              <a:bodyPr rot="0" spcFirstLastPara="0" vertOverflow="ellipsis" vert="horz" wrap="square" anchor="ctr" anchorCtr="1"/>
              <a:lstStyle/>
              <a:p>
                <a:pPr defTabSz="914400">
                  <a:defRPr lang="zh-CN" sz="1000" b="1" i="0" u="none" strike="noStrike" kern="1200" baseline="0">
                    <a:solidFill>
                      <a:schemeClr val="tx1">
                        <a:lumMod val="65000"/>
                        <a:lumOff val="35000"/>
                      </a:schemeClr>
                    </a:solidFill>
                    <a:latin typeface="+mn-lt"/>
                    <a:ea typeface="+mn-ea"/>
                    <a:cs typeface="+mn-cs"/>
                  </a:defRPr>
                </a:pPr>
                <a:r>
                  <a:rPr lang="en-US" altLang="zh-CN" b="1"/>
                  <a:t>Accuracy(%)</a:t>
                </a:r>
                <a:endParaRPr b="1"/>
              </a:p>
            </c:rich>
          </c:tx>
          <c:layout/>
          <c:overlay val="0"/>
          <c:spPr>
            <a:noFill/>
            <a:ln>
              <a:noFill/>
            </a:ln>
            <a:effectLst/>
          </c:spPr>
        </c:title>
        <c:numFmt formatCode="General" sourceLinked="1"/>
        <c:majorTickMark val="none"/>
        <c:minorTickMark val="none"/>
        <c:tickLblPos val="nextTo"/>
        <c:spPr>
          <a:noFill/>
          <a:ln>
            <a:solidFill>
              <a:schemeClr val="bg1">
                <a:lumMod val="85000"/>
              </a:schemeClr>
            </a:solidFill>
          </a:ln>
          <a:effectLst/>
        </c:spPr>
        <c:txPr>
          <a:bodyPr rot="-60000000" spcFirstLastPara="0" vertOverflow="ellipsis" vert="horz" wrap="square" anchor="ctr" anchorCtr="1" forceAA="0"/>
          <a:lstStyle/>
          <a:p>
            <a:pPr>
              <a:defRPr lang="zh-CN" sz="900" b="0" i="0" u="none" strike="noStrike" kern="1200" baseline="0">
                <a:solidFill>
                  <a:schemeClr val="tx1">
                    <a:lumMod val="50000"/>
                    <a:lumOff val="50000"/>
                  </a:schemeClr>
                </a:solidFill>
                <a:latin typeface="+mn-lt"/>
                <a:ea typeface="+mn-ea"/>
                <a:cs typeface="+mn-cs"/>
              </a:defRPr>
            </a:pPr>
          </a:p>
        </c:txPr>
        <c:crossAx val="351860556"/>
        <c:crosses val="autoZero"/>
        <c:crossBetween val="between"/>
      </c:valAx>
      <c:spPr>
        <a:noFill/>
        <a:ln>
          <a:noFill/>
        </a:ln>
        <a:effectLst/>
      </c:spPr>
    </c:plotArea>
    <c:legend>
      <c:legendPos val="t"/>
      <c:legendEntry>
        <c:idx val="0"/>
        <c:txPr>
          <a:bodyPr rot="0" spcFirstLastPara="0"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2"/>
        <c:txPr>
          <a:bodyPr rot="0" spcFirstLastPara="0"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3"/>
        <c:txPr>
          <a:bodyPr rot="0" spcFirstLastPara="0"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4"/>
        <c:txPr>
          <a:bodyPr rot="0" spcFirstLastPara="0"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5"/>
        <c:txPr>
          <a:bodyPr rot="0" spcFirstLastPara="0"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6"/>
        <c:txPr>
          <a:bodyPr rot="0" spcFirstLastPara="0"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ayou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
    <c:plotVisOnly val="1"/>
    <c:dispBlanksAs val="gap"/>
    <c:showDLblsOverMax val="0"/>
  </c:chart>
  <c:spPr>
    <a:solidFill>
      <a:schemeClr val="bg1"/>
    </a:solidFill>
    <a:ln w="9525" cap="flat" cmpd="sng" algn="ctr">
      <a:solidFill>
        <a:schemeClr val="bg1">
          <a:lumMod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 Φt(x) 是超级特征提取器，Ft(x) 是新增的特征提取器，t时刻的训练任务组 ˜Dt = Mt ∪ Dt。</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 s 使用线性退火策略更新，信道掩码 ml 能够控制第 l 个卷积层的大小，其范围在 [0, 1] 区间。</a:t>
            </a:r>
            <a:endParaRPr lang="zh-CN" altLang="en-US" dirty="0"/>
          </a:p>
          <a:p>
            <a:r>
              <a:rPr lang="zh-CN" altLang="en-US" dirty="0"/>
              <a:t>其中 L 表示卷积层的层数，Kl 表示第 l 个卷积层的卷积核大小，∥·∥1为 1 -范数（当 l = 0 时对应输入图像，∥m0∥1=3），cl 表示第 l 个卷积层的通道数。</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lvl1pPr>
              <a:defRPr>
                <a:ea typeface="刘炳森隶书" panose="0201060001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ea typeface="刘炳森隶书" panose="0201060001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ea typeface="刘炳森隶书" panose="02010600010101010101" charset="-122"/>
              </a:defRPr>
            </a:lvl1p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刘炳森隶书" panose="02010600010101010101" charset="-122"/>
                <a:ea typeface="刘炳森隶书" panose="02010600010101010101" charset="-122"/>
                <a:sym typeface="刘炳森隶书" panose="02010600010101010101"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ea typeface="刘炳森隶书" panose="02010600010101010101" charset="-122"/>
              </a:defRPr>
            </a:lvl1pPr>
            <a:lvl2pPr>
              <a:defRPr sz="2400">
                <a:solidFill>
                  <a:schemeClr val="tx1">
                    <a:lumMod val="75000"/>
                    <a:lumOff val="25000"/>
                  </a:schemeClr>
                </a:solidFill>
                <a:ea typeface="刘炳森隶书" panose="02010600010101010101" charset="-122"/>
              </a:defRPr>
            </a:lvl2pPr>
            <a:lvl3pPr>
              <a:defRPr sz="2000">
                <a:solidFill>
                  <a:schemeClr val="tx1">
                    <a:lumMod val="75000"/>
                    <a:lumOff val="25000"/>
                  </a:schemeClr>
                </a:solidFill>
                <a:ea typeface="刘炳森隶书" panose="02010600010101010101" charset="-122"/>
              </a:defRPr>
            </a:lvl3pPr>
            <a:lvl4pPr>
              <a:defRPr sz="1800">
                <a:solidFill>
                  <a:schemeClr val="tx1">
                    <a:lumMod val="75000"/>
                    <a:lumOff val="25000"/>
                  </a:schemeClr>
                </a:solidFill>
                <a:ea typeface="刘炳森隶书" panose="02010600010101010101" charset="-122"/>
              </a:defRPr>
            </a:lvl4pPr>
            <a:lvl5pPr>
              <a:defRPr sz="1800">
                <a:solidFill>
                  <a:schemeClr val="tx1">
                    <a:lumMod val="75000"/>
                    <a:lumOff val="25000"/>
                  </a:schemeClr>
                </a:solidFill>
                <a:ea typeface="刘炳森隶书" panose="0201060001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ea typeface="刘炳森隶书" panose="0201060001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ea typeface="刘炳森隶书" panose="0201060001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ea typeface="刘炳森隶书" panose="02010600010101010101"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ea typeface="刘炳森隶书" panose="0201060001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lvl1pPr>
              <a:defRPr>
                <a:ea typeface="刘炳森隶书" panose="0201060001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ea typeface="刘炳森隶书" panose="0201060001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ea typeface="刘炳森隶书" panose="02010600010101010101"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ea typeface="刘炳森隶书" panose="02010600010101010101" charset="-122"/>
              </a:defRPr>
            </a:lvl1pPr>
            <a:lvl2pPr>
              <a:lnSpc>
                <a:spcPct val="90000"/>
              </a:lnSpc>
              <a:defRPr sz="2400">
                <a:solidFill>
                  <a:schemeClr val="tx1">
                    <a:lumMod val="75000"/>
                    <a:lumOff val="25000"/>
                  </a:schemeClr>
                </a:solidFill>
                <a:ea typeface="刘炳森隶书" panose="02010600010101010101" charset="-122"/>
              </a:defRPr>
            </a:lvl2pPr>
            <a:lvl3pPr>
              <a:lnSpc>
                <a:spcPct val="90000"/>
              </a:lnSpc>
              <a:defRPr sz="2000">
                <a:solidFill>
                  <a:schemeClr val="tx1">
                    <a:lumMod val="75000"/>
                    <a:lumOff val="25000"/>
                  </a:schemeClr>
                </a:solidFill>
                <a:ea typeface="刘炳森隶书" panose="02010600010101010101" charset="-122"/>
              </a:defRPr>
            </a:lvl3pPr>
            <a:lvl4pPr>
              <a:lnSpc>
                <a:spcPct val="90000"/>
              </a:lnSpc>
              <a:defRPr sz="1800">
                <a:solidFill>
                  <a:schemeClr val="tx1">
                    <a:lumMod val="75000"/>
                    <a:lumOff val="25000"/>
                  </a:schemeClr>
                </a:solidFill>
                <a:ea typeface="刘炳森隶书" panose="02010600010101010101" charset="-122"/>
              </a:defRPr>
            </a:lvl4pPr>
            <a:lvl5pPr>
              <a:lnSpc>
                <a:spcPct val="90000"/>
              </a:lnSpc>
              <a:defRPr sz="1800">
                <a:solidFill>
                  <a:schemeClr val="tx1">
                    <a:lumMod val="75000"/>
                    <a:lumOff val="25000"/>
                  </a:schemeClr>
                </a:solidFill>
                <a:ea typeface="刘炳森隶书" panose="0201060001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ea typeface="刘炳森隶书" panose="02010600010101010101" charset="-122"/>
              </a:defRPr>
            </a:lvl1pPr>
            <a:lvl2pPr>
              <a:lnSpc>
                <a:spcPct val="90000"/>
              </a:lnSpc>
              <a:defRPr sz="2400">
                <a:solidFill>
                  <a:schemeClr val="tx1">
                    <a:lumMod val="75000"/>
                    <a:lumOff val="25000"/>
                  </a:schemeClr>
                </a:solidFill>
                <a:ea typeface="刘炳森隶书" panose="02010600010101010101" charset="-122"/>
              </a:defRPr>
            </a:lvl2pPr>
            <a:lvl3pPr>
              <a:lnSpc>
                <a:spcPct val="90000"/>
              </a:lnSpc>
              <a:defRPr sz="2000">
                <a:solidFill>
                  <a:schemeClr val="tx1">
                    <a:lumMod val="75000"/>
                    <a:lumOff val="25000"/>
                  </a:schemeClr>
                </a:solidFill>
                <a:ea typeface="刘炳森隶书" panose="02010600010101010101" charset="-122"/>
              </a:defRPr>
            </a:lvl3pPr>
            <a:lvl4pPr>
              <a:lnSpc>
                <a:spcPct val="90000"/>
              </a:lnSpc>
              <a:defRPr sz="1800">
                <a:solidFill>
                  <a:schemeClr val="tx1">
                    <a:lumMod val="75000"/>
                    <a:lumOff val="25000"/>
                  </a:schemeClr>
                </a:solidFill>
                <a:ea typeface="刘炳森隶书" panose="02010600010101010101" charset="-122"/>
              </a:defRPr>
            </a:lvl4pPr>
            <a:lvl5pPr>
              <a:lnSpc>
                <a:spcPct val="90000"/>
              </a:lnSpc>
              <a:defRPr sz="1800">
                <a:solidFill>
                  <a:schemeClr val="tx1">
                    <a:lumMod val="75000"/>
                    <a:lumOff val="25000"/>
                  </a:schemeClr>
                </a:solidFill>
                <a:ea typeface="刘炳森隶书" panose="0201060001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lvl1pPr>
              <a:defRPr>
                <a:ea typeface="刘炳森隶书" panose="0201060001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ea typeface="刘炳森隶书" panose="0201060001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ea typeface="刘炳森隶书" panose="02010600010101010101"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ea typeface="刘炳森隶书" panose="0201060001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lvl1pPr>
              <a:defRPr>
                <a:ea typeface="刘炳森隶书" panose="02010600010101010101" charset="-122"/>
              </a:defRPr>
            </a:lvl1pPr>
            <a:lvl2pPr>
              <a:defRPr>
                <a:ea typeface="刘炳森隶书" panose="02010600010101010101" charset="-122"/>
              </a:defRPr>
            </a:lvl2pPr>
            <a:lvl3pPr>
              <a:defRPr>
                <a:ea typeface="刘炳森隶书" panose="02010600010101010101" charset="-122"/>
              </a:defRPr>
            </a:lvl3pPr>
            <a:lvl4pPr>
              <a:defRPr>
                <a:ea typeface="刘炳森隶书" panose="02010600010101010101" charset="-122"/>
              </a:defRPr>
            </a:lvl4pPr>
            <a:lvl5pPr>
              <a:defRPr>
                <a:ea typeface="刘炳森隶书" panose="0201060001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ea typeface="刘炳森隶书" panose="0201060001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lvl1pPr>
              <a:defRPr>
                <a:ea typeface="刘炳森隶书" panose="02010600010101010101" charset="-122"/>
              </a:defRPr>
            </a:lvl1pPr>
            <a:lvl2pPr>
              <a:defRPr>
                <a:ea typeface="刘炳森隶书" panose="02010600010101010101" charset="-122"/>
              </a:defRPr>
            </a:lvl2pPr>
            <a:lvl3pPr>
              <a:defRPr>
                <a:ea typeface="刘炳森隶书" panose="02010600010101010101" charset="-122"/>
              </a:defRPr>
            </a:lvl3pPr>
            <a:lvl4pPr>
              <a:defRPr>
                <a:ea typeface="刘炳森隶书" panose="02010600010101010101" charset="-122"/>
              </a:defRPr>
            </a:lvl4pPr>
            <a:lvl5pPr>
              <a:defRPr>
                <a:ea typeface="刘炳森隶书" panose="0201060001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lvl1pPr>
              <a:defRPr>
                <a:ea typeface="刘炳森隶书" panose="0201060001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ea typeface="刘炳森隶书" panose="0201060001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ea typeface="刘炳森隶书" panose="02010600010101010101"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ea typeface="刘炳森隶书" panose="0201060001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ea typeface="刘炳森隶书" panose="0201060001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ea typeface="刘炳森隶书" panose="02010600010101010101"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ea typeface="刘炳森隶书" panose="0201060001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ea typeface="刘炳森隶书" panose="0201060001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ea typeface="刘炳森隶书" panose="02010600010101010101"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ea typeface="刘炳森隶书" panose="0201060001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lvl1pPr>
              <a:defRPr>
                <a:ea typeface="刘炳森隶书" panose="0201060001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ea typeface="刘炳森隶书" panose="02010600010101010101"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ea typeface="刘炳森隶书" panose="02010600010101010101" charset="-122"/>
              </a:defRPr>
            </a:lvl1p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lvl1pPr>
              <a:defRPr>
                <a:ea typeface="刘炳森隶书" panose="02010600010101010101" charset="-122"/>
              </a:defRPr>
            </a:lvl1pPr>
            <a:lvl2pPr>
              <a:defRPr>
                <a:ea typeface="刘炳森隶书" panose="02010600010101010101" charset="-122"/>
              </a:defRPr>
            </a:lvl2pPr>
            <a:lvl3pPr>
              <a:defRPr>
                <a:ea typeface="刘炳森隶书" panose="02010600010101010101" charset="-122"/>
              </a:defRPr>
            </a:lvl3pPr>
            <a:lvl4pPr>
              <a:defRPr>
                <a:ea typeface="刘炳森隶书" panose="02010600010101010101" charset="-122"/>
              </a:defRPr>
            </a:lvl4pPr>
            <a:lvl5pPr>
              <a:defRPr>
                <a:ea typeface="刘炳森隶书" panose="0201060001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ea typeface="刘炳森隶书" panose="0201060001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ea typeface="刘炳森隶书" panose="0201060001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ea typeface="刘炳森隶书" panose="02010600010101010101"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lvl1pPr>
              <a:defRPr>
                <a:ea typeface="刘炳森隶书" panose="0201060001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ea typeface="刘炳森隶书" panose="0201060001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ea typeface="刘炳森隶书" panose="0201060001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lvl1pPr>
              <a:defRPr>
                <a:ea typeface="刘炳森隶书" panose="02010600010101010101" charset="-122"/>
              </a:defRPr>
            </a:lvl1pPr>
            <a:lvl2pPr>
              <a:defRPr>
                <a:ea typeface="刘炳森隶书" panose="02010600010101010101" charset="-122"/>
              </a:defRPr>
            </a:lvl2pPr>
            <a:lvl3pPr>
              <a:defRPr>
                <a:ea typeface="刘炳森隶书" panose="02010600010101010101" charset="-122"/>
              </a:defRPr>
            </a:lvl3pPr>
            <a:lvl4pPr>
              <a:defRPr>
                <a:ea typeface="刘炳森隶书" panose="02010600010101010101" charset="-122"/>
              </a:defRPr>
            </a:lvl4pPr>
            <a:lvl5pPr>
              <a:defRPr>
                <a:ea typeface="刘炳森隶书" panose="0201060001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Franklin Gothic Medium" panose="020B0603020102020204" charset="0"/>
                <a:ea typeface="刘炳森隶书" panose="02010600010101010101" charset="-122"/>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Franklin Gothic Medium" panose="020B0603020102020204" charset="0"/>
                <a:ea typeface="刘炳森隶书" panose="0201060001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Franklin Gothic Medium" panose="020B0603020102020204" charset="0"/>
                <a:ea typeface="刘炳森隶书" panose="02010600010101010101" charset="-122"/>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charset="0"/>
          <a:ea typeface="刘炳森隶书" panose="0201060001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charset="0"/>
          <a:ea typeface="刘炳森隶书" panose="0201060001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charset="0"/>
          <a:ea typeface="刘炳森隶书" panose="0201060001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charset="0"/>
          <a:ea typeface="刘炳森隶书" panose="0201060001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charset="0"/>
          <a:ea typeface="刘炳森隶书" panose="0201060001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oleObject" Target="../embeddings/oleObject2.bin"/><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oleObject" Target="../embeddings/oleObject4.bin"/><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wmf"/><Relationship Id="rId2" Type="http://schemas.openxmlformats.org/officeDocument/2006/relationships/oleObject" Target="../embeddings/oleObject3.bin"/><Relationship Id="rId10" Type="http://schemas.openxmlformats.org/officeDocument/2006/relationships/notesSlide" Target="../notesSlides/notesSlide13.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1.wmf"/><Relationship Id="rId2" Type="http://schemas.openxmlformats.org/officeDocument/2006/relationships/oleObject" Target="../embeddings/oleObject5.bin"/><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hyperlink" Target="https://github.com/Rhyssiyan/DER_x0002_ClassIL.pytorch" TargetMode="Externa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chart" Target="../charts/chart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oleObject" Target="../embeddings/oleObject1.bin"/><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t="20323" r="14726" b="48018"/>
          <a:stretch>
            <a:fillRect/>
          </a:stretch>
        </p:blipFill>
        <p:spPr>
          <a:xfrm>
            <a:off x="15050" y="5223309"/>
            <a:ext cx="5870824" cy="1634689"/>
          </a:xfrm>
          <a:prstGeom prst="rect">
            <a:avLst/>
          </a:prstGeom>
        </p:spPr>
      </p:pic>
      <p:grpSp>
        <p:nvGrpSpPr>
          <p:cNvPr id="2" name="组合 1"/>
          <p:cNvGrpSpPr/>
          <p:nvPr/>
        </p:nvGrpSpPr>
        <p:grpSpPr>
          <a:xfrm>
            <a:off x="9085461"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0" y="5223310"/>
            <a:ext cx="12192000" cy="1634689"/>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494534" y="650634"/>
            <a:ext cx="1936392" cy="1930811"/>
          </a:xfrm>
          <a:prstGeom prst="rect">
            <a:avLst/>
          </a:prstGeom>
        </p:spPr>
      </p:pic>
      <p:sp>
        <p:nvSpPr>
          <p:cNvPr id="11" name="文本框 10"/>
          <p:cNvSpPr txBox="1"/>
          <p:nvPr/>
        </p:nvSpPr>
        <p:spPr>
          <a:xfrm>
            <a:off x="4611370" y="5439410"/>
            <a:ext cx="7334885" cy="583565"/>
          </a:xfrm>
          <a:prstGeom prst="rect">
            <a:avLst/>
          </a:prstGeom>
          <a:noFill/>
        </p:spPr>
        <p:txBody>
          <a:bodyPr wrap="square" rtlCol="0">
            <a:spAutoFit/>
          </a:bodyPr>
          <a:lstStyle/>
          <a:p>
            <a:r>
              <a:rPr lang="zh-CN" altLang="en-US" sz="3200" dirty="0">
                <a:solidFill>
                  <a:schemeClr val="bg1"/>
                </a:solidFill>
              </a:rPr>
              <a:t>小组成员：熊洲洲、</a:t>
            </a:r>
            <a:r>
              <a:rPr lang="zh-CN" altLang="en-US" sz="3200" dirty="0">
                <a:solidFill>
                  <a:schemeClr val="bg1"/>
                </a:solidFill>
              </a:rPr>
              <a:t>刘元昊</a:t>
            </a:r>
            <a:endParaRPr lang="zh-CN" altLang="en-US" sz="3200" dirty="0">
              <a:solidFill>
                <a:schemeClr val="bg1"/>
              </a:solidFill>
            </a:endParaRPr>
          </a:p>
        </p:txBody>
      </p:sp>
      <p:sp>
        <p:nvSpPr>
          <p:cNvPr id="13" name="灯片编号占位符 12"/>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0" name="文本框 9"/>
          <p:cNvSpPr txBox="1"/>
          <p:nvPr/>
        </p:nvSpPr>
        <p:spPr>
          <a:xfrm>
            <a:off x="440055" y="1410335"/>
            <a:ext cx="8026400" cy="2122170"/>
          </a:xfrm>
          <a:prstGeom prst="rect">
            <a:avLst/>
          </a:prstGeom>
          <a:noFill/>
        </p:spPr>
        <p:txBody>
          <a:bodyPr wrap="square" rtlCol="0">
            <a:noAutofit/>
          </a:bodyPr>
          <a:p>
            <a:r>
              <a:rPr lang="en-US" altLang="zh-CN" sz="5400">
                <a:gradFill>
                  <a:gsLst>
                    <a:gs pos="0">
                      <a:schemeClr val="accent5">
                        <a:lumMod val="50000"/>
                        <a:lumMod val="50000"/>
                      </a:schemeClr>
                    </a:gs>
                    <a:gs pos="50000">
                      <a:schemeClr val="accent5"/>
                    </a:gs>
                    <a:gs pos="100000">
                      <a:schemeClr val="accent5">
                        <a:lumMod val="60000"/>
                        <a:lumOff val="40000"/>
                        <a:lumMod val="60000"/>
                        <a:lumOff val="40000"/>
                      </a:schemeClr>
                    </a:gs>
                  </a:gsLst>
                  <a:lin ang="5400000"/>
                </a:gradFill>
                <a:effectLst>
                  <a:reflection blurRad="6350" stA="53000" endA="300" endPos="35500" dir="5400000" sy="-90000" algn="bl" rotWithShape="0"/>
                </a:effectLst>
              </a:rPr>
              <a:t>DER</a:t>
            </a:r>
            <a:r>
              <a:rPr lang="zh-CN" altLang="en-US" sz="5400">
                <a:gradFill>
                  <a:gsLst>
                    <a:gs pos="0">
                      <a:schemeClr val="accent5">
                        <a:lumMod val="50000"/>
                        <a:lumMod val="50000"/>
                      </a:schemeClr>
                    </a:gs>
                    <a:gs pos="50000">
                      <a:schemeClr val="accent5"/>
                    </a:gs>
                    <a:gs pos="100000">
                      <a:schemeClr val="accent5">
                        <a:lumMod val="60000"/>
                        <a:lumOff val="40000"/>
                        <a:lumMod val="60000"/>
                        <a:lumOff val="40000"/>
                      </a:schemeClr>
                    </a:gs>
                  </a:gsLst>
                  <a:lin ang="5400000"/>
                </a:gradFill>
                <a:effectLst>
                  <a:reflection blurRad="6350" stA="53000" endA="300" endPos="35500" dir="5400000" sy="-90000" algn="bl" rotWithShape="0"/>
                </a:effectLst>
              </a:rPr>
              <a:t>算法讲解与复现——机器学习期末</a:t>
            </a:r>
            <a:r>
              <a:rPr lang="zh-CN" altLang="en-US" sz="5400">
                <a:gradFill>
                  <a:gsLst>
                    <a:gs pos="0">
                      <a:schemeClr val="accent5">
                        <a:lumMod val="50000"/>
                        <a:lumMod val="50000"/>
                      </a:schemeClr>
                    </a:gs>
                    <a:gs pos="50000">
                      <a:schemeClr val="accent5"/>
                    </a:gs>
                    <a:gs pos="100000">
                      <a:schemeClr val="accent5">
                        <a:lumMod val="60000"/>
                        <a:lumOff val="40000"/>
                        <a:lumMod val="60000"/>
                        <a:lumOff val="40000"/>
                      </a:schemeClr>
                    </a:gs>
                  </a:gsLst>
                  <a:lin ang="5400000"/>
                </a:gradFill>
                <a:effectLst>
                  <a:reflection blurRad="6350" stA="53000" endA="300" endPos="35500" dir="5400000" sy="-90000" algn="bl" rotWithShape="0"/>
                </a:effectLst>
              </a:rPr>
              <a:t>大作业</a:t>
            </a:r>
            <a:endParaRPr lang="zh-CN" altLang="en-US" sz="5400">
              <a:gradFill>
                <a:gsLst>
                  <a:gs pos="0">
                    <a:schemeClr val="accent5">
                      <a:lumMod val="50000"/>
                      <a:lumMod val="50000"/>
                    </a:schemeClr>
                  </a:gs>
                  <a:gs pos="50000">
                    <a:schemeClr val="accent5"/>
                  </a:gs>
                  <a:gs pos="100000">
                    <a:schemeClr val="accent5">
                      <a:lumMod val="60000"/>
                      <a:lumOff val="40000"/>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2</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655447" y="30005"/>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主要内容</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grpSp>
        <p:nvGrpSpPr>
          <p:cNvPr id="2" name="组合 1"/>
          <p:cNvGrpSpPr/>
          <p:nvPr/>
        </p:nvGrpSpPr>
        <p:grpSpPr>
          <a:xfrm>
            <a:off x="1416685" y="2723515"/>
            <a:ext cx="4356735" cy="683895"/>
            <a:chOff x="6412407" y="1639162"/>
            <a:chExt cx="4356436" cy="684489"/>
          </a:xfrm>
        </p:grpSpPr>
        <p:grpSp>
          <p:nvGrpSpPr>
            <p:cNvPr id="9" name="组合 8"/>
            <p:cNvGrpSpPr/>
            <p:nvPr/>
          </p:nvGrpSpPr>
          <p:grpSpPr>
            <a:xfrm>
              <a:off x="6421596" y="1639162"/>
              <a:ext cx="747694" cy="684489"/>
              <a:chOff x="1081651" y="2284965"/>
              <a:chExt cx="747694" cy="684489"/>
            </a:xfrm>
          </p:grpSpPr>
          <p:sp>
            <p:nvSpPr>
              <p:cNvPr id="12" name="矩形 11"/>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13" name="矩形 12"/>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20" name="组合 19"/>
            <p:cNvGrpSpPr/>
            <p:nvPr/>
          </p:nvGrpSpPr>
          <p:grpSpPr>
            <a:xfrm>
              <a:off x="6412407" y="1665111"/>
              <a:ext cx="4356436" cy="626662"/>
              <a:chOff x="6816637" y="1653822"/>
              <a:chExt cx="4356436" cy="626662"/>
            </a:xfrm>
          </p:grpSpPr>
          <p:sp>
            <p:nvSpPr>
              <p:cNvPr id="21" name="矩形 20"/>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02</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22" name="文本框 2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790" y="1696412"/>
                <a:ext cx="3471283" cy="58407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论文主要内容</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23" name="组合 22"/>
          <p:cNvGrpSpPr/>
          <p:nvPr/>
        </p:nvGrpSpPr>
        <p:grpSpPr>
          <a:xfrm>
            <a:off x="1416381" y="1676781"/>
            <a:ext cx="6120130" cy="1144819"/>
            <a:chOff x="6412407" y="1639162"/>
            <a:chExt cx="6120130" cy="1144819"/>
          </a:xfrm>
        </p:grpSpPr>
        <p:grpSp>
          <p:nvGrpSpPr>
            <p:cNvPr id="24" name="组合 23"/>
            <p:cNvGrpSpPr/>
            <p:nvPr/>
          </p:nvGrpSpPr>
          <p:grpSpPr>
            <a:xfrm>
              <a:off x="6421596" y="1639162"/>
              <a:ext cx="747694" cy="684489"/>
              <a:chOff x="1081651" y="2284965"/>
              <a:chExt cx="747694" cy="684489"/>
            </a:xfrm>
          </p:grpSpPr>
          <p:sp>
            <p:nvSpPr>
              <p:cNvPr id="25" name="矩形 24"/>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26" name="矩形 25"/>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27" name="组合 26"/>
            <p:cNvGrpSpPr/>
            <p:nvPr/>
          </p:nvGrpSpPr>
          <p:grpSpPr>
            <a:xfrm>
              <a:off x="6412407" y="1665111"/>
              <a:ext cx="6120130" cy="1118870"/>
              <a:chOff x="6816637" y="1653822"/>
              <a:chExt cx="6120130" cy="1118870"/>
            </a:xfrm>
          </p:grpSpPr>
          <p:sp>
            <p:nvSpPr>
              <p:cNvPr id="28" name="矩形 27"/>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01</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29" name="文本框 28"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827" y="1696367"/>
                <a:ext cx="5234940" cy="107632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发展趋势</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320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30" name="组合 29"/>
          <p:cNvGrpSpPr/>
          <p:nvPr/>
        </p:nvGrpSpPr>
        <p:grpSpPr>
          <a:xfrm>
            <a:off x="1416381" y="3782400"/>
            <a:ext cx="4356436" cy="1144805"/>
            <a:chOff x="6412407" y="1639162"/>
            <a:chExt cx="4356436" cy="1145799"/>
          </a:xfrm>
        </p:grpSpPr>
        <p:grpSp>
          <p:nvGrpSpPr>
            <p:cNvPr id="31" name="组合 30"/>
            <p:cNvGrpSpPr/>
            <p:nvPr/>
          </p:nvGrpSpPr>
          <p:grpSpPr>
            <a:xfrm>
              <a:off x="6421596" y="1639162"/>
              <a:ext cx="747694" cy="684489"/>
              <a:chOff x="1081651" y="2284965"/>
              <a:chExt cx="747694" cy="684489"/>
            </a:xfrm>
          </p:grpSpPr>
          <p:sp>
            <p:nvSpPr>
              <p:cNvPr id="32" name="矩形 31"/>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33" name="矩形 32"/>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34" name="组合 33"/>
            <p:cNvGrpSpPr/>
            <p:nvPr/>
          </p:nvGrpSpPr>
          <p:grpSpPr>
            <a:xfrm>
              <a:off x="6412407" y="1665111"/>
              <a:ext cx="4356436" cy="1119850"/>
              <a:chOff x="6816637" y="1653822"/>
              <a:chExt cx="4356436" cy="1119850"/>
            </a:xfrm>
          </p:grpSpPr>
          <p:sp>
            <p:nvSpPr>
              <p:cNvPr id="35" name="矩形 34"/>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03</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36" name="文本框 3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790" y="1696412"/>
                <a:ext cx="3471283" cy="107726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实验结果</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37" name="组合 36"/>
          <p:cNvGrpSpPr/>
          <p:nvPr/>
        </p:nvGrpSpPr>
        <p:grpSpPr>
          <a:xfrm>
            <a:off x="1429716" y="4894920"/>
            <a:ext cx="756883" cy="683895"/>
            <a:chOff x="6412407" y="1639162"/>
            <a:chExt cx="756883" cy="684489"/>
          </a:xfrm>
        </p:grpSpPr>
        <p:grpSp>
          <p:nvGrpSpPr>
            <p:cNvPr id="38" name="组合 37"/>
            <p:cNvGrpSpPr/>
            <p:nvPr/>
          </p:nvGrpSpPr>
          <p:grpSpPr>
            <a:xfrm>
              <a:off x="6421596" y="1639162"/>
              <a:ext cx="747694" cy="684489"/>
              <a:chOff x="1081651" y="2284965"/>
              <a:chExt cx="747694" cy="684489"/>
            </a:xfrm>
          </p:grpSpPr>
          <p:sp>
            <p:nvSpPr>
              <p:cNvPr id="39" name="矩形 38"/>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40" name="矩形 39"/>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sp>
          <p:nvSpPr>
            <p:cNvPr id="62" name="矩形 61"/>
            <p:cNvSpPr/>
            <p:nvPr/>
          </p:nvSpPr>
          <p:spPr>
            <a:xfrm>
              <a:off x="6412407" y="1665111"/>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04</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grpSp>
      <p:sp>
        <p:nvSpPr>
          <p:cNvPr id="43" name="文本框 4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2314869" y="4963400"/>
            <a:ext cx="3471283" cy="5835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总结</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46" name="矩形 45"/>
          <p:cNvSpPr/>
          <p:nvPr/>
        </p:nvSpPr>
        <p:spPr>
          <a:xfrm>
            <a:off x="533400" y="3612515"/>
            <a:ext cx="6058535" cy="2504440"/>
          </a:xfrm>
          <a:prstGeom prst="rect">
            <a:avLst/>
          </a:prstGeom>
          <a:solidFill>
            <a:schemeClr val="bg1">
              <a:alpha val="92000"/>
            </a:schemeClr>
          </a:solidFill>
          <a:ln w="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532765" y="1588135"/>
            <a:ext cx="6059170" cy="856615"/>
          </a:xfrm>
          <a:prstGeom prst="rect">
            <a:avLst/>
          </a:prstGeom>
          <a:solidFill>
            <a:schemeClr val="bg1">
              <a:alpha val="92000"/>
            </a:schemeClr>
          </a:solidFill>
          <a:ln w="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2</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655447" y="30005"/>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主要内容</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4766945" y="80010"/>
            <a:ext cx="4852035" cy="368300"/>
          </a:xfrm>
          <a:prstGeom prst="rect">
            <a:avLst/>
          </a:prstGeom>
          <a:noFill/>
        </p:spPr>
        <p:txBody>
          <a:bodyPr wrap="square" rtlCol="0">
            <a:spAutoFit/>
          </a:bodyPr>
          <a:lstStyle/>
          <a:p>
            <a:r>
              <a:rPr lang="en-US" altLang="zh-CN">
                <a:solidFill>
                  <a:schemeClr val="bg1"/>
                </a:solidFill>
              </a:rPr>
              <a:t>DER </a:t>
            </a:r>
            <a:r>
              <a:rPr lang="zh-CN" altLang="en-US">
                <a:solidFill>
                  <a:schemeClr val="bg1"/>
                </a:solidFill>
              </a:rPr>
              <a:t>主要框架</a:t>
            </a:r>
            <a:endParaRPr lang="zh-CN" altLang="en-US">
              <a:solidFill>
                <a:schemeClr val="bg1"/>
              </a:solidFill>
            </a:endParaRPr>
          </a:p>
        </p:txBody>
      </p:sp>
      <p:sp>
        <p:nvSpPr>
          <p:cNvPr id="3" name="文本框 2"/>
          <p:cNvSpPr txBox="1"/>
          <p:nvPr/>
        </p:nvSpPr>
        <p:spPr>
          <a:xfrm>
            <a:off x="6938010" y="1317625"/>
            <a:ext cx="4528185" cy="2026285"/>
          </a:xfrm>
          <a:prstGeom prst="rect">
            <a:avLst/>
          </a:prstGeom>
          <a:noFill/>
        </p:spPr>
        <p:txBody>
          <a:bodyPr wrap="square" rtlCol="0">
            <a:noAutofit/>
          </a:bodyPr>
          <a:lstStyle/>
          <a:p>
            <a:pPr indent="457200" algn="just"/>
            <a:r>
              <a:rPr lang="zh-CN" altLang="en-US"/>
              <a:t>DER 通过为每个新任务动态扩展新的网络结构来缓解类增量学习中的灾难性遗忘问题。它的核心思想是为每个新的增量任务引入一个新的模型分支，并保持旧的分支冻结，以此来保留之前任务的知识。这种方法允许网络为每个任务学习特定的特征，而不会影响到旧任务的特征表示。</a:t>
            </a:r>
            <a:endParaRPr lang="zh-CN" altLang="en-US"/>
          </a:p>
        </p:txBody>
      </p:sp>
      <p:sp>
        <p:nvSpPr>
          <p:cNvPr id="19" name="矩形 18"/>
          <p:cNvSpPr/>
          <p:nvPr/>
        </p:nvSpPr>
        <p:spPr>
          <a:xfrm>
            <a:off x="6923405" y="1317625"/>
            <a:ext cx="4542790" cy="2026285"/>
          </a:xfrm>
          <a:prstGeom prst="rect">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 name="组合 1"/>
          <p:cNvGrpSpPr/>
          <p:nvPr/>
        </p:nvGrpSpPr>
        <p:grpSpPr>
          <a:xfrm>
            <a:off x="536575" y="1317625"/>
            <a:ext cx="6019800" cy="4391025"/>
            <a:chOff x="1032" y="1706"/>
            <a:chExt cx="8378" cy="6300"/>
          </a:xfrm>
        </p:grpSpPr>
        <p:sp>
          <p:nvSpPr>
            <p:cNvPr id="42" name="矩形 41"/>
            <p:cNvSpPr/>
            <p:nvPr/>
          </p:nvSpPr>
          <p:spPr>
            <a:xfrm>
              <a:off x="1032" y="1706"/>
              <a:ext cx="8378" cy="6301"/>
            </a:xfrm>
            <a:prstGeom prst="rect">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9" name="对象 -2147482622"/>
            <p:cNvGraphicFramePr>
              <a:graphicFrameLocks noChangeAspect="1"/>
            </p:cNvGraphicFramePr>
            <p:nvPr/>
          </p:nvGraphicFramePr>
          <p:xfrm>
            <a:off x="1197" y="1856"/>
            <a:ext cx="8099" cy="6020"/>
          </p:xfrm>
          <a:graphic>
            <a:graphicData uri="http://schemas.openxmlformats.org/presentationml/2006/ole">
              <mc:AlternateContent xmlns:mc="http://schemas.openxmlformats.org/markup-compatibility/2006">
                <mc:Choice xmlns:v="urn:schemas-microsoft-com:vml" Requires="v">
                  <p:oleObj spid="_x0000_s3076" name="" r:id="rId2" imgW="4006850" imgH="2976245" progId="FoxitPhantomPDF.Document">
                    <p:embed/>
                  </p:oleObj>
                </mc:Choice>
                <mc:Fallback>
                  <p:oleObj name="" r:id="rId2" imgW="4006850" imgH="2976245" progId="FoxitPhantomPDF.Document">
                    <p:embed/>
                    <p:pic>
                      <p:nvPicPr>
                        <p:cNvPr id="0" name="图片 3075"/>
                        <p:cNvPicPr/>
                        <p:nvPr/>
                      </p:nvPicPr>
                      <p:blipFill>
                        <a:blip r:embed="rId3"/>
                        <a:stretch>
                          <a:fillRect/>
                        </a:stretch>
                      </p:blipFill>
                      <p:spPr>
                        <a:xfrm>
                          <a:off x="1197" y="1856"/>
                          <a:ext cx="8099" cy="6020"/>
                        </a:xfrm>
                        <a:prstGeom prst="rect">
                          <a:avLst/>
                        </a:prstGeom>
                        <a:noFill/>
                        <a:ln w="38100">
                          <a:noFill/>
                          <a:miter/>
                        </a:ln>
                      </p:spPr>
                    </p:pic>
                  </p:oleObj>
                </mc:Fallback>
              </mc:AlternateContent>
            </a:graphicData>
          </a:graphic>
        </p:graphicFrame>
      </p:grpSp>
      <p:grpSp>
        <p:nvGrpSpPr>
          <p:cNvPr id="12" name="组合 11"/>
          <p:cNvGrpSpPr/>
          <p:nvPr/>
        </p:nvGrpSpPr>
        <p:grpSpPr>
          <a:xfrm>
            <a:off x="6921500" y="3916680"/>
            <a:ext cx="4544695" cy="1792605"/>
            <a:chOff x="10902" y="5518"/>
            <a:chExt cx="7157" cy="3472"/>
          </a:xfrm>
        </p:grpSpPr>
        <p:sp>
          <p:nvSpPr>
            <p:cNvPr id="11" name="文本框 10"/>
            <p:cNvSpPr txBox="1"/>
            <p:nvPr/>
          </p:nvSpPr>
          <p:spPr>
            <a:xfrm>
              <a:off x="10902" y="5518"/>
              <a:ext cx="7156" cy="3473"/>
            </a:xfrm>
            <a:prstGeom prst="rect">
              <a:avLst/>
            </a:prstGeom>
            <a:noFill/>
          </p:spPr>
          <p:txBody>
            <a:bodyPr wrap="square" rtlCol="0">
              <a:noAutofit/>
            </a:bodyPr>
            <a:p>
              <a:pPr marL="285750" indent="-285750" algn="just">
                <a:buFont typeface="Arial" panose="020B0604020202020204" pitchFamily="34" charset="0"/>
                <a:buChar char="•"/>
              </a:pPr>
              <a:r>
                <a:rPr lang="zh-CN" altLang="en-US"/>
                <a:t>开发了一种动态可扩展的表示法和一种基于类增量学习的</a:t>
              </a:r>
              <a:r>
                <a:rPr lang="zh-CN" altLang="en-US" b="1"/>
                <a:t>两阶段学习方法</a:t>
              </a:r>
              <a:r>
                <a:rPr lang="zh-CN" altLang="en-US"/>
                <a:t>。</a:t>
              </a:r>
              <a:endParaRPr lang="zh-CN" altLang="en-US"/>
            </a:p>
            <a:p>
              <a:pPr marL="285750" indent="-285750" algn="just">
                <a:buFont typeface="Arial" panose="020B0604020202020204" pitchFamily="34" charset="0"/>
                <a:buChar char="•"/>
              </a:pPr>
              <a:r>
                <a:rPr lang="zh-CN" altLang="en-US"/>
                <a:t>提出了一个</a:t>
              </a:r>
              <a:r>
                <a:rPr lang="zh-CN" altLang="en-US" b="1"/>
                <a:t>辅助损失</a:t>
              </a:r>
              <a:r>
                <a:rPr lang="zh-CN" altLang="en-US"/>
                <a:t>步骤来促进新添加的特征模块以有效地学习新出现的类别。</a:t>
              </a:r>
              <a:endParaRPr lang="zh-CN" altLang="en-US"/>
            </a:p>
            <a:p>
              <a:pPr marL="285750" indent="-285750" algn="just">
                <a:buFont typeface="Arial" panose="020B0604020202020204" pitchFamily="34" charset="0"/>
                <a:buChar char="•"/>
              </a:pPr>
              <a:r>
                <a:rPr lang="zh-CN" altLang="en-US"/>
                <a:t>引入了一个</a:t>
              </a:r>
              <a:r>
                <a:rPr lang="zh-CN" altLang="en-US" b="1"/>
                <a:t>模型剪枝</a:t>
              </a:r>
              <a:r>
                <a:rPr lang="zh-CN" altLang="en-US"/>
                <a:t>步骤来学习紧凑的特征，以减少模型的参数。</a:t>
              </a:r>
              <a:endParaRPr lang="zh-CN" altLang="en-US"/>
            </a:p>
          </p:txBody>
        </p:sp>
        <p:sp>
          <p:nvSpPr>
            <p:cNvPr id="13" name="矩形 12"/>
            <p:cNvSpPr/>
            <p:nvPr/>
          </p:nvSpPr>
          <p:spPr>
            <a:xfrm>
              <a:off x="10925" y="5518"/>
              <a:ext cx="7135" cy="3472"/>
            </a:xfrm>
            <a:prstGeom prst="rect">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9" grpId="0" bldLvl="0" animBg="1"/>
      <p:bldP spid="1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2</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655447" y="30005"/>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主要内容</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2870" y="4355465"/>
            <a:ext cx="12365990" cy="2614295"/>
          </a:xfrm>
          <a:prstGeom prst="rect">
            <a:avLst/>
          </a:prstGeom>
          <a:solidFill>
            <a:schemeClr val="bg1">
              <a:lumMod val="75000"/>
              <a:alpha val="20000"/>
            </a:schemeClr>
          </a:solidFill>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4766945" y="80010"/>
            <a:ext cx="4852035" cy="368300"/>
          </a:xfrm>
          <a:prstGeom prst="rect">
            <a:avLst/>
          </a:prstGeom>
          <a:noFill/>
        </p:spPr>
        <p:txBody>
          <a:bodyPr wrap="square" rtlCol="0">
            <a:spAutoFit/>
          </a:bodyPr>
          <a:lstStyle/>
          <a:p>
            <a:r>
              <a:rPr lang="en-US" altLang="zh-CN">
                <a:solidFill>
                  <a:schemeClr val="bg1"/>
                </a:solidFill>
                <a:sym typeface="+mn-ea"/>
              </a:rPr>
              <a:t>DER </a:t>
            </a:r>
            <a:r>
              <a:rPr lang="zh-CN" altLang="en-US">
                <a:solidFill>
                  <a:schemeClr val="bg1"/>
                </a:solidFill>
                <a:sym typeface="+mn-ea"/>
              </a:rPr>
              <a:t>两阶段学习方法</a:t>
            </a:r>
            <a:endParaRPr lang="zh-CN" altLang="en-US">
              <a:solidFill>
                <a:schemeClr val="bg1"/>
              </a:solidFill>
            </a:endParaRPr>
          </a:p>
        </p:txBody>
      </p:sp>
      <p:sp>
        <p:nvSpPr>
          <p:cNvPr id="3" name="文本框 2"/>
          <p:cNvSpPr txBox="1"/>
          <p:nvPr/>
        </p:nvSpPr>
        <p:spPr>
          <a:xfrm>
            <a:off x="7553325" y="980440"/>
            <a:ext cx="4444365" cy="3161030"/>
          </a:xfrm>
          <a:prstGeom prst="rect">
            <a:avLst/>
          </a:prstGeom>
          <a:noFill/>
        </p:spPr>
        <p:txBody>
          <a:bodyPr wrap="square" rtlCol="0">
            <a:noAutofit/>
          </a:bodyPr>
          <a:lstStyle/>
          <a:p>
            <a:pPr indent="457200" algn="just"/>
            <a:r>
              <a:rPr lang="zh-CN" altLang="en-US" b="1"/>
              <a:t>表示学习阶段：</a:t>
            </a:r>
            <a:r>
              <a:rPr lang="zh-CN" altLang="en-US"/>
              <a:t>为了更好地实现稳定性和可塑性之间的权衡，DER 修正了之前的特征表示方式，并使用一个新的特征提取器对新增数据和记忆数据进行训练，从而扩展原有得特征表示。为了让这个新增的特征提取器能够更好地学习多样化且具有较强区分能力的特征，他们在这个特征提取器上设计了一个辅助损失机制。同时为了进一步提高模型的效率，他们通过引入一种基于信道级掩码的剪枝方法，实现了随新类复杂度动态扩展的表示方法。</a:t>
            </a:r>
            <a:endParaRPr lang="zh-CN" altLang="en-US"/>
          </a:p>
        </p:txBody>
      </p:sp>
      <mc:AlternateContent xmlns:mc="http://schemas.openxmlformats.org/markup-compatibility/2006">
        <mc:Choice xmlns:a14="http://schemas.microsoft.com/office/drawing/2010/main" Requires="a14">
          <p:sp>
            <p:nvSpPr>
              <p:cNvPr id="11" name="文本框 10"/>
              <p:cNvSpPr txBox="1"/>
              <p:nvPr/>
            </p:nvSpPr>
            <p:spPr>
              <a:xfrm>
                <a:off x="584200" y="4751070"/>
                <a:ext cx="9084945" cy="996315"/>
              </a:xfrm>
              <a:prstGeom prst="rect">
                <a:avLst/>
              </a:prstGeom>
              <a:noFill/>
            </p:spPr>
            <p:txBody>
              <a:bodyPr wrap="square" rtlCol="0">
                <a:noAutofit/>
              </a:bodyPr>
              <a:p>
                <a:pPr indent="0" algn="just">
                  <a:lnSpc>
                    <a:spcPct val="150000"/>
                  </a:lnSpc>
                  <a:buFont typeface="Arial" panose="020B0604020202020204" pitchFamily="34" charset="0"/>
                  <a:buNone/>
                </a:pPr>
                <a:r>
                  <a:rPr lang="zh-CN" altLang="en-US" b="1"/>
                  <a:t>分类器学习阶段：</a:t>
                </a:r>
                <a:r>
                  <a:rPr lang="zh-CN" altLang="en-US"/>
                  <a:t>在进行了上一阶段的表示学习后，DER 使用第 t 时刻的记忆数据 </a:t>
                </a:r>
                <a14:m>
                  <m:oMath xmlns:m="http://schemas.openxmlformats.org/officeDocument/2006/math">
                    <m:r>
                      <m:rPr>
                        <m:sty m:val="p"/>
                      </m:rPr>
                      <a:rPr lang="en-US" altLang="zh-CN">
                        <a:latin typeface="Cambria Math" panose="02040503050406030204" charset="0"/>
                        <a:cs typeface="Cambria Math" panose="02040503050406030204" charset="0"/>
                      </a:rPr>
                      <m:t>M</m:t>
                    </m:r>
                    <m:r>
                      <m:rPr>
                        <m:sty m:val="p"/>
                      </m:rPr>
                      <a:rPr lang="en-US" altLang="zh-CN" baseline="-25000">
                        <a:latin typeface="Cambria Math" panose="02040503050406030204" charset="0"/>
                        <a:cs typeface="Cambria Math" panose="02040503050406030204" charset="0"/>
                      </a:rPr>
                      <m:t>t</m:t>
                    </m:r>
                  </m:oMath>
                </a14:m>
                <a:r>
                  <a:rPr lang="zh-CN" altLang="en-US"/>
                  <a:t> 和新增数据 </a:t>
                </a:r>
                <a14:m>
                  <m:oMath xmlns:m="http://schemas.openxmlformats.org/officeDocument/2006/math">
                    <m:r>
                      <m:rPr>
                        <m:sty m:val="p"/>
                      </m:rPr>
                      <a:rPr lang="en-US" altLang="zh-CN">
                        <a:latin typeface="Cambria Math" panose="02040503050406030204" charset="0"/>
                        <a:cs typeface="Cambria Math" panose="02040503050406030204" charset="0"/>
                      </a:rPr>
                      <m:t>D</m:t>
                    </m:r>
                    <m:r>
                      <m:rPr>
                        <m:sty m:val="p"/>
                      </m:rPr>
                      <a:rPr lang="en-US" altLang="zh-CN" baseline="-25000">
                        <a:latin typeface="Cambria Math" panose="02040503050406030204" charset="0"/>
                        <a:cs typeface="Cambria Math" panose="02040503050406030204" charset="0"/>
                      </a:rPr>
                      <m:t>t</m:t>
                    </m:r>
                  </m:oMath>
                </a14:m>
                <a:r>
                  <a:rPr lang="zh-CN" altLang="en-US"/>
                  <a:t> 对分类器再次进行训练，以处理类别不平衡问题。</a:t>
                </a:r>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584200" y="4751070"/>
                <a:ext cx="9084945" cy="996315"/>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20" name="组合 19"/>
          <p:cNvGrpSpPr/>
          <p:nvPr/>
        </p:nvGrpSpPr>
        <p:grpSpPr>
          <a:xfrm>
            <a:off x="584200" y="1373505"/>
            <a:ext cx="6739255" cy="2449195"/>
            <a:chOff x="3707" y="5623"/>
            <a:chExt cx="13146" cy="4538"/>
          </a:xfrm>
        </p:grpSpPr>
        <p:sp>
          <p:nvSpPr>
            <p:cNvPr id="42" name="矩形 41"/>
            <p:cNvSpPr/>
            <p:nvPr/>
          </p:nvSpPr>
          <p:spPr>
            <a:xfrm>
              <a:off x="3707" y="5623"/>
              <a:ext cx="13147" cy="4539"/>
            </a:xfrm>
            <a:prstGeom prst="rect">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7" name="图片 16" descr="1"/>
            <p:cNvPicPr>
              <a:picLocks noChangeAspect="1"/>
            </p:cNvPicPr>
            <p:nvPr/>
          </p:nvPicPr>
          <p:blipFill>
            <a:blip r:embed="rId3"/>
            <a:stretch>
              <a:fillRect/>
            </a:stretch>
          </p:blipFill>
          <p:spPr>
            <a:xfrm>
              <a:off x="3776" y="5704"/>
              <a:ext cx="13011" cy="4427"/>
            </a:xfrm>
            <a:prstGeom prst="rect">
              <a:avLst/>
            </a:prstGeom>
          </p:spPr>
        </p:pic>
      </p:grpSp>
      <p:cxnSp>
        <p:nvCxnSpPr>
          <p:cNvPr id="23" name="直接连接符 22"/>
          <p:cNvCxnSpPr/>
          <p:nvPr/>
        </p:nvCxnSpPr>
        <p:spPr>
          <a:xfrm flipV="1">
            <a:off x="-102870" y="4355465"/>
            <a:ext cx="12736830" cy="20320"/>
          </a:xfrm>
          <a:prstGeom prst="line">
            <a:avLst/>
          </a:prstGeom>
          <a:ln w="38100">
            <a:solidFill>
              <a:srgbClr val="014924"/>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500"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2</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655447" y="30005"/>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主要内容</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4766945" y="80010"/>
            <a:ext cx="3790950" cy="368300"/>
          </a:xfrm>
          <a:prstGeom prst="rect">
            <a:avLst/>
          </a:prstGeom>
          <a:noFill/>
        </p:spPr>
        <p:txBody>
          <a:bodyPr wrap="square" rtlCol="0">
            <a:spAutoFit/>
          </a:bodyPr>
          <a:lstStyle/>
          <a:p>
            <a:r>
              <a:rPr lang="en-US" altLang="zh-CN">
                <a:solidFill>
                  <a:schemeClr val="bg1"/>
                </a:solidFill>
                <a:sym typeface="+mn-ea"/>
              </a:rPr>
              <a:t>DER </a:t>
            </a:r>
            <a:r>
              <a:rPr lang="zh-CN" altLang="en-US">
                <a:solidFill>
                  <a:schemeClr val="bg1"/>
                </a:solidFill>
              </a:rPr>
              <a:t>损失函数</a:t>
            </a:r>
            <a:endParaRPr>
              <a:solidFill>
                <a:schemeClr val="bg1"/>
              </a:solidFill>
            </a:endParaRPr>
          </a:p>
        </p:txBody>
      </p:sp>
      <p:sp>
        <p:nvSpPr>
          <p:cNvPr id="2" name="文本框 1"/>
          <p:cNvSpPr txBox="1"/>
          <p:nvPr/>
        </p:nvSpPr>
        <p:spPr>
          <a:xfrm>
            <a:off x="474345" y="1468755"/>
            <a:ext cx="10958830" cy="953135"/>
          </a:xfrm>
          <a:prstGeom prst="rect">
            <a:avLst/>
          </a:prstGeom>
          <a:noFill/>
        </p:spPr>
        <p:txBody>
          <a:bodyPr wrap="square" rtlCol="0">
            <a:noAutofit/>
          </a:bodyPr>
          <a:lstStyle/>
          <a:p>
            <a:pPr algn="just"/>
            <a:r>
              <a:rPr lang="zh-CN" altLang="en-US" sz="2400" b="1"/>
              <a:t>训练损失：</a:t>
            </a:r>
            <a:r>
              <a:rPr lang="zh-CN" altLang="en-US" sz="2400"/>
              <a:t>DER 模型在对记忆数据和新增数据进行训练时采用的损失函数是交叉熵损失。</a:t>
            </a:r>
            <a:endParaRPr lang="zh-CN" altLang="en-US" sz="2400"/>
          </a:p>
        </p:txBody>
      </p:sp>
      <p:grpSp>
        <p:nvGrpSpPr>
          <p:cNvPr id="29" name="组合 28"/>
          <p:cNvGrpSpPr/>
          <p:nvPr/>
        </p:nvGrpSpPr>
        <p:grpSpPr>
          <a:xfrm>
            <a:off x="3732530" y="2282825"/>
            <a:ext cx="4725670" cy="1273810"/>
            <a:chOff x="5878" y="3595"/>
            <a:chExt cx="7442" cy="2006"/>
          </a:xfrm>
        </p:grpSpPr>
        <p:graphicFrame>
          <p:nvGraphicFramePr>
            <p:cNvPr id="9" name="对象 8">
              <a:hlinkClick r:id="" action="ppaction://ole?verb="/>
            </p:cNvPr>
            <p:cNvGraphicFramePr>
              <a:graphicFrameLocks noChangeAspect="1"/>
            </p:cNvGraphicFramePr>
            <p:nvPr/>
          </p:nvGraphicFramePr>
          <p:xfrm>
            <a:off x="9509" y="5011"/>
            <a:ext cx="180" cy="340"/>
          </p:xfrm>
          <a:graphic>
            <a:graphicData uri="http://schemas.openxmlformats.org/presentationml/2006/ole">
              <mc:AlternateContent xmlns:mc="http://schemas.openxmlformats.org/markup-compatibility/2006">
                <mc:Choice xmlns:v="urn:schemas-microsoft-com:vml" Requires="v">
                  <p:oleObj spid="_x0000_s1025"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9509" y="5011"/>
                          <a:ext cx="180" cy="340"/>
                        </a:xfrm>
                        <a:prstGeom prst="rect">
                          <a:avLst/>
                        </a:prstGeom>
                      </p:spPr>
                    </p:pic>
                  </p:oleObj>
                </mc:Fallback>
              </mc:AlternateContent>
            </a:graphicData>
          </a:graphic>
        </p:graphicFrame>
        <p:pic>
          <p:nvPicPr>
            <p:cNvPr id="11" name="图片 10"/>
            <p:cNvPicPr>
              <a:picLocks noChangeAspect="1"/>
            </p:cNvPicPr>
            <p:nvPr/>
          </p:nvPicPr>
          <p:blipFill>
            <a:blip r:embed="rId4"/>
            <a:stretch>
              <a:fillRect/>
            </a:stretch>
          </p:blipFill>
          <p:spPr>
            <a:xfrm>
              <a:off x="5879" y="3680"/>
              <a:ext cx="7441" cy="1906"/>
            </a:xfrm>
            <a:prstGeom prst="rect">
              <a:avLst/>
            </a:prstGeom>
          </p:spPr>
        </p:pic>
        <p:sp>
          <p:nvSpPr>
            <p:cNvPr id="17" name="矩形 16"/>
            <p:cNvSpPr/>
            <p:nvPr/>
          </p:nvSpPr>
          <p:spPr>
            <a:xfrm>
              <a:off x="5878" y="3595"/>
              <a:ext cx="7442" cy="2007"/>
            </a:xfrm>
            <a:prstGeom prst="rect">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mc:AlternateContent xmlns:mc="http://schemas.openxmlformats.org/markup-compatibility/2006">
        <mc:Choice xmlns:a14="http://schemas.microsoft.com/office/drawing/2010/main" Requires="a14">
          <p:sp>
            <p:nvSpPr>
              <p:cNvPr id="21" name="文本框 20"/>
              <p:cNvSpPr txBox="1"/>
              <p:nvPr/>
            </p:nvSpPr>
            <p:spPr>
              <a:xfrm>
                <a:off x="533400" y="3975735"/>
                <a:ext cx="10958830" cy="1355090"/>
              </a:xfrm>
              <a:prstGeom prst="rect">
                <a:avLst/>
              </a:prstGeom>
              <a:noFill/>
            </p:spPr>
            <p:txBody>
              <a:bodyPr wrap="square" rtlCol="0">
                <a:noAutofit/>
              </a:bodyPr>
              <a:p>
                <a:pPr algn="just"/>
                <a:r>
                  <a:rPr lang="zh-CN" altLang="en-US" sz="2400" b="1"/>
                  <a:t>辅助损失：</a:t>
                </a:r>
                <a:r>
                  <a:rPr lang="zh-CN" altLang="en-US" sz="2400"/>
                  <a:t>为了让新增的特征提取器 </a:t>
                </a:r>
                <a14:m>
                  <m:oMath xmlns:m="http://schemas.openxmlformats.org/officeDocument/2006/math">
                    <m:r>
                      <m:rPr>
                        <m:sty m:val="p"/>
                      </m:rPr>
                      <a:rPr lang="en-US" altLang="zh-CN" sz="2400">
                        <a:latin typeface="Cambria Math" panose="02040503050406030204" charset="0"/>
                        <a:cs typeface="Cambria Math" panose="02040503050406030204" charset="0"/>
                      </a:rPr>
                      <m:t>F</m:t>
                    </m:r>
                    <m:r>
                      <m:rPr>
                        <m:sty m:val="p"/>
                      </m:rPr>
                      <a:rPr lang="en-US" altLang="zh-CN" sz="2400" baseline="-25000">
                        <a:latin typeface="Cambria Math" panose="02040503050406030204" charset="0"/>
                        <a:cs typeface="Cambria Math" panose="02040503050406030204" charset="0"/>
                      </a:rPr>
                      <m:t>t</m:t>
                    </m:r>
                    <m:r>
                      <a:rPr lang="en-US" altLang="zh-CN" sz="2400">
                        <a:latin typeface="Cambria Math" panose="02040503050406030204" charset="0"/>
                        <a:cs typeface="Cambria Math" panose="02040503050406030204" charset="0"/>
                      </a:rPr>
                      <m:t>(</m:t>
                    </m:r>
                    <m:r>
                      <m:rPr>
                        <m:sty m:val="p"/>
                      </m:rPr>
                      <a:rPr lang="en-US" altLang="zh-CN" sz="2400">
                        <a:latin typeface="Cambria Math" panose="02040503050406030204" charset="0"/>
                        <a:cs typeface="Cambria Math" panose="02040503050406030204" charset="0"/>
                      </a:rPr>
                      <m:t>x</m:t>
                    </m:r>
                    <m:r>
                      <a:rPr lang="en-US" altLang="zh-CN" sz="2400">
                        <a:latin typeface="Cambria Math" panose="02040503050406030204" charset="0"/>
                        <a:cs typeface="Cambria Math" panose="02040503050406030204" charset="0"/>
                      </a:rPr>
                      <m:t>)</m:t>
                    </m:r>
                  </m:oMath>
                </a14:m>
                <a:r>
                  <a:rPr lang="zh-CN" altLang="en-US" sz="2400"/>
                  <a:t> 能够更好地学习多样化、区分强的特征，他们在训练损失的基础上额外使用了一个辅助分类器 </a:t>
                </a:r>
                <a14:m>
                  <m:oMath xmlns:m="http://schemas.openxmlformats.org/officeDocument/2006/math">
                    <m:sSubSup>
                      <m:sSubSupPr>
                        <m:ctrlPr>
                          <a:rPr lang="en-US" altLang="zh-CN" sz="2400" i="1">
                            <a:latin typeface="Cambria Math" panose="02040503050406030204" charset="0"/>
                            <a:cs typeface="Cambria Math" panose="02040503050406030204" charset="0"/>
                          </a:rPr>
                        </m:ctrlPr>
                      </m:sSubSupPr>
                      <m:e>
                        <m:r>
                          <a:rPr lang="en-US" altLang="zh-CN" sz="2400" i="1">
                            <a:latin typeface="Cambria Math" panose="02040503050406030204" charset="0"/>
                            <a:cs typeface="Cambria Math" panose="02040503050406030204" charset="0"/>
                          </a:rPr>
                          <m:t>𝐻</m:t>
                        </m:r>
                      </m:e>
                      <m:sub>
                        <m:r>
                          <a:rPr lang="en-US" altLang="zh-CN" sz="2400" i="1">
                            <a:latin typeface="Cambria Math" panose="02040503050406030204" charset="0"/>
                            <a:cs typeface="Cambria Math" panose="02040503050406030204" charset="0"/>
                          </a:rPr>
                          <m:t>𝑡</m:t>
                        </m:r>
                      </m:sub>
                      <m:sup>
                        <m:r>
                          <a:rPr lang="en-US" altLang="zh-CN" sz="2400" i="1">
                            <a:latin typeface="Cambria Math" panose="02040503050406030204" charset="0"/>
                            <a:cs typeface="Cambria Math" panose="02040503050406030204" charset="0"/>
                          </a:rPr>
                          <m:t>𝑎</m:t>
                        </m:r>
                      </m:sup>
                    </m:sSubSup>
                  </m:oMath>
                </a14:m>
                <a:r>
                  <a:rPr lang="zh-CN" altLang="en-US" sz="2400"/>
                  <a:t> 设计了一个辅助损失。</a:t>
                </a:r>
                <a:endParaRPr lang="zh-CN" altLang="en-US" sz="2400"/>
              </a:p>
            </p:txBody>
          </p:sp>
        </mc:Choice>
        <mc:Fallback>
          <p:sp>
            <p:nvSpPr>
              <p:cNvPr id="21" name="文本框 20"/>
              <p:cNvSpPr txBox="1">
                <a:spLocks noRot="1" noChangeAspect="1" noMove="1" noResize="1" noEditPoints="1" noAdjustHandles="1" noChangeArrowheads="1" noChangeShapeType="1" noTextEdit="1"/>
              </p:cNvSpPr>
              <p:nvPr/>
            </p:nvSpPr>
            <p:spPr>
              <a:xfrm>
                <a:off x="533400" y="3975735"/>
                <a:ext cx="10958830" cy="1355090"/>
              </a:xfrm>
              <a:prstGeom prst="rect">
                <a:avLst/>
              </a:prstGeom>
              <a:blipFill rotWithShape="1">
                <a:blip r:embed="rId5"/>
                <a:stretch>
                  <a:fillRect/>
                </a:stretch>
              </a:blipFill>
            </p:spPr>
            <p:txBody>
              <a:bodyPr/>
              <a:lstStyle/>
              <a:p>
                <a:r>
                  <a:rPr lang="zh-CN" altLang="en-US">
                    <a:noFill/>
                  </a:rPr>
                  <a:t> </a:t>
                </a:r>
              </a:p>
            </p:txBody>
          </p:sp>
        </mc:Fallback>
      </mc:AlternateContent>
      <p:grpSp>
        <p:nvGrpSpPr>
          <p:cNvPr id="30" name="组合 29"/>
          <p:cNvGrpSpPr/>
          <p:nvPr/>
        </p:nvGrpSpPr>
        <p:grpSpPr>
          <a:xfrm>
            <a:off x="3731895" y="5055235"/>
            <a:ext cx="4725670" cy="1274445"/>
            <a:chOff x="5877" y="7849"/>
            <a:chExt cx="7442" cy="2007"/>
          </a:xfrm>
        </p:grpSpPr>
        <p:pic>
          <p:nvPicPr>
            <p:cNvPr id="23" name="图片 22"/>
            <p:cNvPicPr>
              <a:picLocks noChangeAspect="1"/>
            </p:cNvPicPr>
            <p:nvPr/>
          </p:nvPicPr>
          <p:blipFill>
            <a:blip r:embed="rId6"/>
            <a:stretch>
              <a:fillRect/>
            </a:stretch>
          </p:blipFill>
          <p:spPr>
            <a:xfrm>
              <a:off x="5879" y="8100"/>
              <a:ext cx="7411" cy="1756"/>
            </a:xfrm>
            <a:prstGeom prst="rect">
              <a:avLst/>
            </a:prstGeom>
          </p:spPr>
        </p:pic>
        <p:graphicFrame>
          <p:nvGraphicFramePr>
            <p:cNvPr id="25" name="对象 24">
              <a:hlinkClick r:id="" action="ppaction://ole?verb="/>
            </p:cNvPr>
            <p:cNvGraphicFramePr>
              <a:graphicFrameLocks noChangeAspect="1"/>
            </p:cNvGraphicFramePr>
            <p:nvPr/>
          </p:nvGraphicFramePr>
          <p:xfrm>
            <a:off x="9508" y="9265"/>
            <a:ext cx="180" cy="340"/>
          </p:xfrm>
          <a:graphic>
            <a:graphicData uri="http://schemas.openxmlformats.org/presentationml/2006/ole">
              <mc:AlternateContent xmlns:mc="http://schemas.openxmlformats.org/markup-compatibility/2006">
                <mc:Choice xmlns:v="urn:schemas-microsoft-com:vml" Requires="v">
                  <p:oleObj spid="_x0000_s3" name="" r:id="rId7" imgW="114300" imgH="215900" progId="Equation.KSEE3">
                    <p:embed/>
                  </p:oleObj>
                </mc:Choice>
                <mc:Fallback>
                  <p:oleObj name="" r:id="rId7" imgW="114300" imgH="215900" progId="Equation.KSEE3">
                    <p:embed/>
                    <p:pic>
                      <p:nvPicPr>
                        <p:cNvPr id="0" name="图片 1024"/>
                        <p:cNvPicPr/>
                        <p:nvPr/>
                      </p:nvPicPr>
                      <p:blipFill>
                        <a:blip r:embed="rId3"/>
                        <a:stretch>
                          <a:fillRect/>
                        </a:stretch>
                      </p:blipFill>
                      <p:spPr>
                        <a:xfrm>
                          <a:off x="9508" y="9265"/>
                          <a:ext cx="180" cy="340"/>
                        </a:xfrm>
                        <a:prstGeom prst="rect">
                          <a:avLst/>
                        </a:prstGeom>
                      </p:spPr>
                    </p:pic>
                  </p:oleObj>
                </mc:Fallback>
              </mc:AlternateContent>
            </a:graphicData>
          </a:graphic>
        </p:graphicFrame>
        <p:sp>
          <p:nvSpPr>
            <p:cNvPr id="28" name="矩形 27"/>
            <p:cNvSpPr/>
            <p:nvPr/>
          </p:nvSpPr>
          <p:spPr>
            <a:xfrm>
              <a:off x="5877" y="7849"/>
              <a:ext cx="7442" cy="2007"/>
            </a:xfrm>
            <a:prstGeom prst="rect">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linds(horizontal)">
                                      <p:cBhvr>
                                        <p:cTn id="14" dur="500"/>
                                        <p:tgtEl>
                                          <p:spTgt spid="21"/>
                                        </p:tgtEl>
                                      </p:cBhvr>
                                    </p:animEffect>
                                  </p:childTnLst>
                                </p:cTn>
                              </p:par>
                              <p:par>
                                <p:cTn id="15" presetID="3" presetClass="entr" presetSubtype="1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1" grpId="0"/>
      <p:bldP spid="2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2</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655447" y="30005"/>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主要内容</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4766945" y="80010"/>
            <a:ext cx="3790950" cy="368300"/>
          </a:xfrm>
          <a:prstGeom prst="rect">
            <a:avLst/>
          </a:prstGeom>
          <a:noFill/>
        </p:spPr>
        <p:txBody>
          <a:bodyPr wrap="square" rtlCol="0">
            <a:spAutoFit/>
          </a:bodyPr>
          <a:lstStyle/>
          <a:p>
            <a:r>
              <a:rPr lang="en-US" altLang="zh-CN">
                <a:solidFill>
                  <a:schemeClr val="bg1"/>
                </a:solidFill>
                <a:sym typeface="+mn-ea"/>
              </a:rPr>
              <a:t>DER </a:t>
            </a:r>
            <a:r>
              <a:rPr lang="zh-CN" altLang="en-US">
                <a:solidFill>
                  <a:schemeClr val="bg1"/>
                </a:solidFill>
              </a:rPr>
              <a:t>损失函数</a:t>
            </a:r>
            <a:endParaRPr>
              <a:solidFill>
                <a:schemeClr val="bg1"/>
              </a:solidFill>
            </a:endParaRPr>
          </a:p>
        </p:txBody>
      </p:sp>
      <p:sp>
        <p:nvSpPr>
          <p:cNvPr id="2" name="文本框 1"/>
          <p:cNvSpPr txBox="1"/>
          <p:nvPr/>
        </p:nvSpPr>
        <p:spPr>
          <a:xfrm>
            <a:off x="474345" y="1518285"/>
            <a:ext cx="10958830" cy="1384935"/>
          </a:xfrm>
          <a:prstGeom prst="rect">
            <a:avLst/>
          </a:prstGeom>
          <a:noFill/>
        </p:spPr>
        <p:txBody>
          <a:bodyPr wrap="square" rtlCol="0">
            <a:noAutofit/>
          </a:bodyPr>
          <a:lstStyle/>
          <a:p>
            <a:pPr algn="just"/>
            <a:r>
              <a:rPr lang="zh-CN" altLang="en-US" sz="2400" b="1"/>
              <a:t>Sparsity 损失：</a:t>
            </a:r>
            <a:r>
              <a:rPr lang="zh-CN" altLang="en-US" sz="2400"/>
              <a:t>在每一个时间步中，他们添加了一个 Sparsity 损失，该损失表示已使用权重与所有可用权重的比例，</a:t>
            </a:r>
            <a:r>
              <a:rPr lang="zh-CN" altLang="en-US" sz="2400">
                <a:sym typeface="+mn-ea"/>
              </a:rPr>
              <a:t>其作用是使模型</a:t>
            </a:r>
            <a:r>
              <a:rPr lang="zh-CN" altLang="en-US" sz="2400">
                <a:sym typeface="+mn-ea"/>
              </a:rPr>
              <a:t>能够在最大限度地减少参数量的同时，最小地降低模型性能。</a:t>
            </a:r>
            <a:endParaRPr lang="zh-CN" altLang="en-US" sz="2400"/>
          </a:p>
        </p:txBody>
      </p:sp>
      <p:graphicFrame>
        <p:nvGraphicFramePr>
          <p:cNvPr id="9" name="对象 8">
            <a:hlinkClick r:id="" action="ppaction://ole?verb="/>
          </p:cNvPr>
          <p:cNvGraphicFramePr>
            <a:graphicFrameLocks noChangeAspect="1"/>
          </p:cNvGraphicFramePr>
          <p:nvPr/>
        </p:nvGraphicFramePr>
        <p:xfrm>
          <a:off x="6190615" y="5219065"/>
          <a:ext cx="114300" cy="215900"/>
        </p:xfrm>
        <a:graphic>
          <a:graphicData uri="http://schemas.openxmlformats.org/presentationml/2006/ole">
            <mc:AlternateContent xmlns:mc="http://schemas.openxmlformats.org/markup-compatibility/2006">
              <mc:Choice xmlns:v="urn:schemas-microsoft-com:vml" Requires="v">
                <p:oleObj spid="_x0000_s1025"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6190615" y="5219065"/>
                        <a:ext cx="114300" cy="215900"/>
                      </a:xfrm>
                      <a:prstGeom prst="rect">
                        <a:avLst/>
                      </a:prstGeom>
                    </p:spPr>
                  </p:pic>
                </p:oleObj>
              </mc:Fallback>
            </mc:AlternateContent>
          </a:graphicData>
        </a:graphic>
      </p:graphicFrame>
      <p:grpSp>
        <p:nvGrpSpPr>
          <p:cNvPr id="13" name="组合 12"/>
          <p:cNvGrpSpPr/>
          <p:nvPr/>
        </p:nvGrpSpPr>
        <p:grpSpPr>
          <a:xfrm>
            <a:off x="3803015" y="3809365"/>
            <a:ext cx="4796790" cy="1504950"/>
            <a:chOff x="6117" y="5119"/>
            <a:chExt cx="7554" cy="2370"/>
          </a:xfrm>
        </p:grpSpPr>
        <p:sp>
          <p:nvSpPr>
            <p:cNvPr id="17" name="矩形 16"/>
            <p:cNvSpPr/>
            <p:nvPr/>
          </p:nvSpPr>
          <p:spPr>
            <a:xfrm>
              <a:off x="6117" y="5119"/>
              <a:ext cx="7555" cy="2371"/>
            </a:xfrm>
            <a:prstGeom prst="rect">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4"/>
            <a:stretch>
              <a:fillRect/>
            </a:stretch>
          </p:blipFill>
          <p:spPr>
            <a:xfrm>
              <a:off x="6245" y="5147"/>
              <a:ext cx="7360" cy="230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27" name="文本框 26"/>
          <p:cNvSpPr txBox="1"/>
          <p:nvPr/>
        </p:nvSpPr>
        <p:spPr>
          <a:xfrm>
            <a:off x="3761105" y="6604635"/>
            <a:ext cx="5718810" cy="275590"/>
          </a:xfrm>
          <a:prstGeom prst="rect">
            <a:avLst/>
          </a:prstGeom>
          <a:noFill/>
        </p:spPr>
        <p:txBody>
          <a:bodyPr wrap="square" rtlCol="0">
            <a:spAutoFit/>
          </a:bodyPr>
          <a:lstStyle/>
          <a:p>
            <a:r>
              <a:rPr lang="zh-CN" altLang="en-US" sz="1200">
                <a:solidFill>
                  <a:schemeClr val="bg1">
                    <a:lumMod val="75000"/>
                  </a:schemeClr>
                </a:solidFill>
              </a:rPr>
              <a:t>LightGCN——https://arxiv.org/pdf/2002.02126</a:t>
            </a:r>
            <a:endParaRPr lang="zh-CN" altLang="en-US" sz="1200">
              <a:solidFill>
                <a:schemeClr val="bg1">
                  <a:lumMod val="75000"/>
                </a:schemeClr>
              </a:solidFill>
            </a:endParaRPr>
          </a:p>
        </p:txBody>
      </p:sp>
      <p:pic>
        <p:nvPicPr>
          <p:cNvPr id="12" name="图片 11"/>
          <p:cNvPicPr>
            <a:picLocks noChangeAspect="1"/>
          </p:cNvPicPr>
          <p:nvPr/>
        </p:nvPicPr>
        <p:blipFill>
          <a:blip r:embed="rId1"/>
          <a:srcRect t="3946" r="42"/>
          <a:stretch>
            <a:fillRect/>
          </a:stretch>
        </p:blipFill>
        <p:spPr>
          <a:xfrm>
            <a:off x="0" y="0"/>
            <a:ext cx="12268835" cy="13524865"/>
          </a:xfrm>
          <a:prstGeom prst="rect">
            <a:avLst/>
          </a:prstGeom>
        </p:spPr>
      </p:pic>
      <p:sp>
        <p:nvSpPr>
          <p:cNvPr id="13" name="文本框 12"/>
          <p:cNvSpPr txBox="1"/>
          <p:nvPr/>
        </p:nvSpPr>
        <p:spPr>
          <a:xfrm>
            <a:off x="10636250" y="41910"/>
            <a:ext cx="1855470" cy="368300"/>
          </a:xfrm>
          <a:prstGeom prst="rect">
            <a:avLst/>
          </a:prstGeom>
          <a:noFill/>
        </p:spPr>
        <p:txBody>
          <a:bodyPr wrap="square" rtlCol="0">
            <a:spAutoFit/>
          </a:bodyPr>
          <a:lstStyle/>
          <a:p>
            <a:r>
              <a:rPr lang="zh-CN" altLang="en-US">
                <a:solidFill>
                  <a:schemeClr val="bg1"/>
                </a:solidFill>
              </a:rPr>
              <a:t>核心代码分析</a:t>
            </a:r>
            <a:endParaRPr lang="zh-CN" alt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4766945" y="80010"/>
            <a:ext cx="3790950" cy="368300"/>
          </a:xfrm>
          <a:prstGeom prst="rect">
            <a:avLst/>
          </a:prstGeom>
          <a:noFill/>
        </p:spPr>
        <p:txBody>
          <a:bodyPr wrap="square" rtlCol="0">
            <a:spAutoFit/>
          </a:bodyPr>
          <a:lstStyle/>
          <a:p>
            <a:r>
              <a:rPr lang="en-US" altLang="zh-CN">
                <a:solidFill>
                  <a:schemeClr val="bg1"/>
                </a:solidFill>
              </a:rPr>
              <a:t>LightGCN</a:t>
            </a:r>
            <a:r>
              <a:rPr lang="zh-CN" altLang="en-US">
                <a:solidFill>
                  <a:schemeClr val="bg1"/>
                </a:solidFill>
              </a:rPr>
              <a:t>（</a:t>
            </a:r>
            <a:r>
              <a:rPr lang="en-US" altLang="zh-CN">
                <a:solidFill>
                  <a:schemeClr val="bg1"/>
                </a:solidFill>
              </a:rPr>
              <a:t>2020</a:t>
            </a:r>
            <a:r>
              <a:rPr lang="zh-CN" altLang="en-US">
                <a:solidFill>
                  <a:schemeClr val="bg1"/>
                </a:solidFill>
              </a:rPr>
              <a:t>）介绍</a:t>
            </a:r>
            <a:endParaRPr lang="zh-CN" altLang="en-US">
              <a:solidFill>
                <a:schemeClr val="bg1"/>
              </a:solidFill>
            </a:endParaRPr>
          </a:p>
        </p:txBody>
      </p:sp>
      <p:sp>
        <p:nvSpPr>
          <p:cNvPr id="27" name="文本框 26"/>
          <p:cNvSpPr txBox="1"/>
          <p:nvPr/>
        </p:nvSpPr>
        <p:spPr>
          <a:xfrm>
            <a:off x="3761105" y="6604635"/>
            <a:ext cx="5718810" cy="275590"/>
          </a:xfrm>
          <a:prstGeom prst="rect">
            <a:avLst/>
          </a:prstGeom>
          <a:noFill/>
        </p:spPr>
        <p:txBody>
          <a:bodyPr wrap="square" rtlCol="0">
            <a:spAutoFit/>
          </a:bodyPr>
          <a:lstStyle/>
          <a:p>
            <a:r>
              <a:rPr lang="zh-CN" altLang="en-US" sz="1200">
                <a:solidFill>
                  <a:schemeClr val="bg1">
                    <a:lumMod val="75000"/>
                  </a:schemeClr>
                </a:solidFill>
              </a:rPr>
              <a:t>LightGCN——https://arxiv.org/pdf/2002.02126</a:t>
            </a:r>
            <a:endParaRPr lang="zh-CN" altLang="en-US" sz="1200">
              <a:solidFill>
                <a:schemeClr val="bg1">
                  <a:lumMod val="75000"/>
                </a:schemeClr>
              </a:solidFill>
            </a:endParaRPr>
          </a:p>
        </p:txBody>
      </p:sp>
      <p:pic>
        <p:nvPicPr>
          <p:cNvPr id="2" name="图片 1"/>
          <p:cNvPicPr>
            <a:picLocks noChangeAspect="1"/>
          </p:cNvPicPr>
          <p:nvPr/>
        </p:nvPicPr>
        <p:blipFill>
          <a:blip r:embed="rId2"/>
          <a:srcRect t="3946" r="42"/>
          <a:stretch>
            <a:fillRect/>
          </a:stretch>
        </p:blipFill>
        <p:spPr>
          <a:xfrm>
            <a:off x="0" y="-6666865"/>
            <a:ext cx="12268835" cy="13524865"/>
          </a:xfrm>
          <a:prstGeom prst="rect">
            <a:avLst/>
          </a:prstGeom>
        </p:spPr>
      </p:pic>
      <p:sp>
        <p:nvSpPr>
          <p:cNvPr id="13" name="文本框 12"/>
          <p:cNvSpPr txBox="1"/>
          <p:nvPr/>
        </p:nvSpPr>
        <p:spPr>
          <a:xfrm>
            <a:off x="10636250" y="41910"/>
            <a:ext cx="1855470" cy="368300"/>
          </a:xfrm>
          <a:prstGeom prst="rect">
            <a:avLst/>
          </a:prstGeom>
          <a:noFill/>
        </p:spPr>
        <p:txBody>
          <a:bodyPr wrap="square" rtlCol="0">
            <a:spAutoFit/>
          </a:bodyPr>
          <a:lstStyle/>
          <a:p>
            <a:r>
              <a:rPr lang="zh-CN" altLang="en-US">
                <a:solidFill>
                  <a:schemeClr val="bg1"/>
                </a:solidFill>
              </a:rPr>
              <a:t>核心代码分析</a:t>
            </a:r>
            <a:endParaRPr lang="zh-CN" altLang="en-US">
              <a:solidFill>
                <a:schemeClr val="bg1"/>
              </a:solidFill>
            </a:endParaRPr>
          </a:p>
        </p:txBody>
      </p:sp>
      <p:sp>
        <p:nvSpPr>
          <p:cNvPr id="3" name="矩形 2"/>
          <p:cNvSpPr/>
          <p:nvPr/>
        </p:nvSpPr>
        <p:spPr>
          <a:xfrm>
            <a:off x="2019935" y="538480"/>
            <a:ext cx="7583805" cy="1809750"/>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9792335" y="495300"/>
            <a:ext cx="2476500" cy="3138170"/>
          </a:xfrm>
          <a:prstGeom prst="rect">
            <a:avLst/>
          </a:prstGeom>
          <a:noFill/>
        </p:spPr>
        <p:txBody>
          <a:bodyPr wrap="square" rtlCol="0">
            <a:spAutoFit/>
          </a:bodyPr>
          <a:lstStyle/>
          <a:p>
            <a:r>
              <a:rPr lang="zh-CN" altLang="en-US">
                <a:solidFill>
                  <a:schemeClr val="bg1"/>
                </a:solidFill>
              </a:rPr>
              <a:t>Even though we offer the code to split user-item matrix for matrix multiplication, </a:t>
            </a:r>
            <a:r>
              <a:rPr lang="zh-CN" altLang="en-US">
                <a:solidFill>
                  <a:srgbClr val="FFFF00"/>
                </a:solidFill>
              </a:rPr>
              <a:t>we strongly suggest you don't enable it</a:t>
            </a:r>
            <a:r>
              <a:rPr lang="zh-CN" altLang="en-US">
                <a:solidFill>
                  <a:schemeClr val="bg1"/>
                </a:solidFill>
              </a:rPr>
              <a:t> since it will extremely slow down the training speed.</a:t>
            </a:r>
            <a:endParaRPr lang="zh-CN" altLang="en-US">
              <a:solidFill>
                <a:schemeClr val="bg1"/>
              </a:solidFill>
            </a:endParaRPr>
          </a:p>
        </p:txBody>
      </p:sp>
      <p:sp>
        <p:nvSpPr>
          <p:cNvPr id="17" name="矩形 16"/>
          <p:cNvSpPr/>
          <p:nvPr/>
        </p:nvSpPr>
        <p:spPr>
          <a:xfrm>
            <a:off x="9792335" y="538480"/>
            <a:ext cx="2277110" cy="3094990"/>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1598295" y="3813810"/>
            <a:ext cx="10259060" cy="1454785"/>
          </a:xfrm>
          <a:prstGeom prst="rect">
            <a:avLst/>
          </a:prstGeom>
          <a:solidFill>
            <a:srgbClr val="1E1F29">
              <a:alpha val="9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1609090" y="5615940"/>
            <a:ext cx="8916035" cy="569595"/>
          </a:xfrm>
          <a:prstGeom prst="rect">
            <a:avLst/>
          </a:prstGeom>
          <a:solidFill>
            <a:srgbClr val="1E1F29">
              <a:alpha val="9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3</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655447" y="30005"/>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实验结果</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grpSp>
        <p:nvGrpSpPr>
          <p:cNvPr id="2" name="组合 1"/>
          <p:cNvGrpSpPr/>
          <p:nvPr/>
        </p:nvGrpSpPr>
        <p:grpSpPr>
          <a:xfrm>
            <a:off x="1416685" y="2723515"/>
            <a:ext cx="4356735" cy="683895"/>
            <a:chOff x="6412407" y="1639162"/>
            <a:chExt cx="4356436" cy="684489"/>
          </a:xfrm>
        </p:grpSpPr>
        <p:grpSp>
          <p:nvGrpSpPr>
            <p:cNvPr id="9" name="组合 8"/>
            <p:cNvGrpSpPr/>
            <p:nvPr/>
          </p:nvGrpSpPr>
          <p:grpSpPr>
            <a:xfrm>
              <a:off x="6421596" y="1639162"/>
              <a:ext cx="747694" cy="684489"/>
              <a:chOff x="1081651" y="2284965"/>
              <a:chExt cx="747694" cy="684489"/>
            </a:xfrm>
          </p:grpSpPr>
          <p:sp>
            <p:nvSpPr>
              <p:cNvPr id="12" name="矩形 11"/>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13" name="矩形 12"/>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20" name="组合 19"/>
            <p:cNvGrpSpPr/>
            <p:nvPr/>
          </p:nvGrpSpPr>
          <p:grpSpPr>
            <a:xfrm>
              <a:off x="6412407" y="1665111"/>
              <a:ext cx="4356436" cy="626662"/>
              <a:chOff x="6816637" y="1653822"/>
              <a:chExt cx="4356436" cy="626662"/>
            </a:xfrm>
          </p:grpSpPr>
          <p:sp>
            <p:nvSpPr>
              <p:cNvPr id="21" name="矩形 20"/>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02</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22" name="文本框 2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790" y="1696412"/>
                <a:ext cx="3471283" cy="58407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论文主要内容</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23" name="组合 22"/>
          <p:cNvGrpSpPr/>
          <p:nvPr/>
        </p:nvGrpSpPr>
        <p:grpSpPr>
          <a:xfrm>
            <a:off x="1416381" y="1676781"/>
            <a:ext cx="6120130" cy="1144819"/>
            <a:chOff x="6412407" y="1639162"/>
            <a:chExt cx="6120130" cy="1144819"/>
          </a:xfrm>
        </p:grpSpPr>
        <p:grpSp>
          <p:nvGrpSpPr>
            <p:cNvPr id="24" name="组合 23"/>
            <p:cNvGrpSpPr/>
            <p:nvPr/>
          </p:nvGrpSpPr>
          <p:grpSpPr>
            <a:xfrm>
              <a:off x="6421596" y="1639162"/>
              <a:ext cx="747694" cy="684489"/>
              <a:chOff x="1081651" y="2284965"/>
              <a:chExt cx="747694" cy="684489"/>
            </a:xfrm>
          </p:grpSpPr>
          <p:sp>
            <p:nvSpPr>
              <p:cNvPr id="25" name="矩形 24"/>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26" name="矩形 25"/>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27" name="组合 26"/>
            <p:cNvGrpSpPr/>
            <p:nvPr/>
          </p:nvGrpSpPr>
          <p:grpSpPr>
            <a:xfrm>
              <a:off x="6412407" y="1665111"/>
              <a:ext cx="6120130" cy="1118870"/>
              <a:chOff x="6816637" y="1653822"/>
              <a:chExt cx="6120130" cy="1118870"/>
            </a:xfrm>
          </p:grpSpPr>
          <p:sp>
            <p:nvSpPr>
              <p:cNvPr id="28" name="矩形 27"/>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01</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29" name="文本框 28"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827" y="1696367"/>
                <a:ext cx="5234940" cy="107632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发展趋势</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320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30" name="组合 29"/>
          <p:cNvGrpSpPr/>
          <p:nvPr/>
        </p:nvGrpSpPr>
        <p:grpSpPr>
          <a:xfrm>
            <a:off x="1416381" y="3782400"/>
            <a:ext cx="4356436" cy="1144805"/>
            <a:chOff x="6412407" y="1639162"/>
            <a:chExt cx="4356436" cy="1145799"/>
          </a:xfrm>
        </p:grpSpPr>
        <p:grpSp>
          <p:nvGrpSpPr>
            <p:cNvPr id="31" name="组合 30"/>
            <p:cNvGrpSpPr/>
            <p:nvPr/>
          </p:nvGrpSpPr>
          <p:grpSpPr>
            <a:xfrm>
              <a:off x="6421596" y="1639162"/>
              <a:ext cx="747694" cy="684489"/>
              <a:chOff x="1081651" y="2284965"/>
              <a:chExt cx="747694" cy="684489"/>
            </a:xfrm>
          </p:grpSpPr>
          <p:sp>
            <p:nvSpPr>
              <p:cNvPr id="32" name="矩形 31"/>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33" name="矩形 32"/>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34" name="组合 33"/>
            <p:cNvGrpSpPr/>
            <p:nvPr/>
          </p:nvGrpSpPr>
          <p:grpSpPr>
            <a:xfrm>
              <a:off x="6412407" y="1665111"/>
              <a:ext cx="4356436" cy="1119850"/>
              <a:chOff x="6816637" y="1653822"/>
              <a:chExt cx="4356436" cy="1119850"/>
            </a:xfrm>
          </p:grpSpPr>
          <p:sp>
            <p:nvSpPr>
              <p:cNvPr id="35" name="矩形 34"/>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03</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36" name="文本框 3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790" y="1696412"/>
                <a:ext cx="3471283" cy="107726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实验结果</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37" name="组合 36"/>
          <p:cNvGrpSpPr/>
          <p:nvPr/>
        </p:nvGrpSpPr>
        <p:grpSpPr>
          <a:xfrm>
            <a:off x="1429716" y="4894920"/>
            <a:ext cx="756883" cy="683895"/>
            <a:chOff x="6412407" y="1639162"/>
            <a:chExt cx="756883" cy="684489"/>
          </a:xfrm>
        </p:grpSpPr>
        <p:grpSp>
          <p:nvGrpSpPr>
            <p:cNvPr id="38" name="组合 37"/>
            <p:cNvGrpSpPr/>
            <p:nvPr/>
          </p:nvGrpSpPr>
          <p:grpSpPr>
            <a:xfrm>
              <a:off x="6421596" y="1639162"/>
              <a:ext cx="747694" cy="684489"/>
              <a:chOff x="1081651" y="2284965"/>
              <a:chExt cx="747694" cy="684489"/>
            </a:xfrm>
          </p:grpSpPr>
          <p:sp>
            <p:nvSpPr>
              <p:cNvPr id="39" name="矩形 38"/>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40" name="矩形 39"/>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sp>
          <p:nvSpPr>
            <p:cNvPr id="62" name="矩形 61"/>
            <p:cNvSpPr/>
            <p:nvPr/>
          </p:nvSpPr>
          <p:spPr>
            <a:xfrm>
              <a:off x="6412407" y="1665111"/>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04</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grpSp>
      <p:sp>
        <p:nvSpPr>
          <p:cNvPr id="43" name="文本框 4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2314869" y="4963400"/>
            <a:ext cx="3471283" cy="5835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总结</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46" name="矩形 45"/>
          <p:cNvSpPr/>
          <p:nvPr/>
        </p:nvSpPr>
        <p:spPr>
          <a:xfrm>
            <a:off x="643890" y="4684395"/>
            <a:ext cx="6058535" cy="1472565"/>
          </a:xfrm>
          <a:prstGeom prst="rect">
            <a:avLst/>
          </a:prstGeom>
          <a:solidFill>
            <a:schemeClr val="bg1">
              <a:alpha val="92000"/>
            </a:schemeClr>
          </a:solidFill>
          <a:ln w="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43255" y="1607820"/>
            <a:ext cx="6059170" cy="1889125"/>
          </a:xfrm>
          <a:prstGeom prst="rect">
            <a:avLst/>
          </a:prstGeom>
          <a:solidFill>
            <a:schemeClr val="bg1">
              <a:alpha val="92000"/>
            </a:schemeClr>
          </a:solidFill>
          <a:ln w="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3</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655447" y="30005"/>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实验结果</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5022215" y="92075"/>
            <a:ext cx="3986530" cy="368300"/>
          </a:xfrm>
          <a:prstGeom prst="rect">
            <a:avLst/>
          </a:prstGeom>
          <a:noFill/>
        </p:spPr>
        <p:txBody>
          <a:bodyPr wrap="square" rtlCol="0">
            <a:spAutoFit/>
          </a:bodyPr>
          <a:lstStyle/>
          <a:p>
            <a:r>
              <a:rPr lang="zh-CN" altLang="en-US">
                <a:solidFill>
                  <a:schemeClr val="bg1"/>
                </a:solidFill>
              </a:rPr>
              <a:t>实验</a:t>
            </a:r>
            <a:r>
              <a:rPr lang="zh-CN" altLang="en-US">
                <a:solidFill>
                  <a:schemeClr val="bg1"/>
                </a:solidFill>
              </a:rPr>
              <a:t>说明</a:t>
            </a:r>
            <a:endParaRPr lang="zh-CN" altLang="en-US">
              <a:solidFill>
                <a:schemeClr val="bg1"/>
              </a:solidFill>
            </a:endParaRPr>
          </a:p>
        </p:txBody>
      </p:sp>
      <p:sp>
        <p:nvSpPr>
          <p:cNvPr id="3" name="文本框 2"/>
          <p:cNvSpPr txBox="1"/>
          <p:nvPr/>
        </p:nvSpPr>
        <p:spPr>
          <a:xfrm>
            <a:off x="639445" y="1042670"/>
            <a:ext cx="10759440" cy="1198880"/>
          </a:xfrm>
          <a:prstGeom prst="rect">
            <a:avLst/>
          </a:prstGeom>
          <a:noFill/>
        </p:spPr>
        <p:txBody>
          <a:bodyPr wrap="square" rtlCol="0">
            <a:spAutoFit/>
          </a:bodyPr>
          <a:lstStyle/>
          <a:p>
            <a:pPr indent="457200" algn="just"/>
            <a:r>
              <a:rPr lang="zh-CN" altLang="en-US" sz="2400"/>
              <a:t>实验复现时采用的数据集是 CIFAR-100。CIFAR-100 是 一个 32 </a:t>
            </a:r>
            <a:r>
              <a:rPr lang="zh-CN" altLang="en-US" sz="2400"/>
              <a:t>× 32 像素的彩色图像的数据集，共有 100 个类别，其中训练图像有 50 000 张，每个类别 500 张，测试图像有 10 000 张，每个类别 100 张。</a:t>
            </a:r>
            <a:endParaRPr lang="zh-CN" altLang="en-US" sz="2400"/>
          </a:p>
        </p:txBody>
      </p:sp>
      <p:sp>
        <p:nvSpPr>
          <p:cNvPr id="17" name="文本框 16"/>
          <p:cNvSpPr txBox="1"/>
          <p:nvPr/>
        </p:nvSpPr>
        <p:spPr>
          <a:xfrm>
            <a:off x="655320" y="2867025"/>
            <a:ext cx="10758805" cy="1244600"/>
          </a:xfrm>
          <a:prstGeom prst="rect">
            <a:avLst/>
          </a:prstGeom>
          <a:noFill/>
        </p:spPr>
        <p:txBody>
          <a:bodyPr wrap="square" rtlCol="0">
            <a:noAutofit/>
          </a:bodyPr>
          <a:lstStyle/>
          <a:p>
            <a:pPr indent="457200" algn="just"/>
            <a:r>
              <a:rPr lang="zh-CN" altLang="en-US" sz="2400"/>
              <a:t>使用</a:t>
            </a:r>
            <a:r>
              <a:rPr lang="en-US" altLang="zh-CN" sz="2400">
                <a:solidFill>
                  <a:schemeClr val="accent1"/>
                </a:solidFill>
              </a:rPr>
              <a:t>DER</a:t>
            </a:r>
            <a:r>
              <a:rPr lang="zh-CN" altLang="en-US" sz="2400">
                <a:solidFill>
                  <a:schemeClr val="accent1"/>
                </a:solidFill>
              </a:rPr>
              <a:t>的作者发布的代码</a:t>
            </a:r>
            <a:r>
              <a:rPr lang="zh-CN" altLang="en-US" sz="2400"/>
              <a:t>，通过精细的参数调优，在相同的数据集划分</a:t>
            </a:r>
            <a:r>
              <a:rPr lang="zh-CN" altLang="en-US" sz="2400"/>
              <a:t>方式和评估协议上运行实验，以尽可能保持比较的公平性。</a:t>
            </a:r>
            <a:endParaRPr lang="zh-CN" altLang="en-US" sz="2400"/>
          </a:p>
          <a:p>
            <a:pPr algn="just"/>
            <a:r>
              <a:rPr lang="en-US" altLang="zh-CN" sz="2400">
                <a:solidFill>
                  <a:srgbClr val="488ADB"/>
                </a:solidFill>
              </a:rPr>
              <a:t>(</a:t>
            </a:r>
            <a:r>
              <a:rPr lang="zh-CN" altLang="en-US" sz="2400">
                <a:solidFill>
                  <a:srgbClr val="488ADB"/>
                </a:solidFill>
                <a:hlinkClick r:id="rId2" action="ppaction://hlinkfile">
                  <a:extLst>
                    <a:ext uri="{DAF060AB-1E55-43B9-8AAB-6FB025537F2F}">
                      <wpsdc:hlinkClr xmlns:wpsdc="http://www.wps.cn/officeDocument/2017/drawingmlCustomData" val="488ADB"/>
                      <wpsdc:folHlinkClr xmlns:wpsdc="http://www.wps.cn/officeDocument/2017/drawingmlCustomData" val="7E1FAD"/>
                      <wpsdc:hlinkUnderline xmlns:wpsdc="http://www.wps.cn/officeDocument/2017/drawingmlCustomData" val="1"/>
                    </a:ext>
                  </a:extLst>
                </a:hlinkClick>
              </a:rPr>
              <a:t>https://github.com/Rhyssiyan/DER</a:t>
            </a:r>
            <a:r>
              <a:rPr lang="en-US" altLang="zh-CN" sz="2400">
                <a:solidFill>
                  <a:srgbClr val="488ADB"/>
                </a:solidFill>
                <a:hlinkClick r:id="rId2" action="ppaction://hlinkfile">
                  <a:extLst>
                    <a:ext uri="{DAF060AB-1E55-43B9-8AAB-6FB025537F2F}">
                      <wpsdc:hlinkClr xmlns:wpsdc="http://www.wps.cn/officeDocument/2017/drawingmlCustomData" val="488ADB"/>
                      <wpsdc:folHlinkClr xmlns:wpsdc="http://www.wps.cn/officeDocument/2017/drawingmlCustomData" val="7E1FAD"/>
                      <wpsdc:hlinkUnderline xmlns:wpsdc="http://www.wps.cn/officeDocument/2017/drawingmlCustomData" val="1"/>
                    </a:ext>
                  </a:extLst>
                </a:hlinkClick>
              </a:rPr>
              <a:t>-</a:t>
            </a:r>
            <a:r>
              <a:rPr lang="zh-CN" altLang="en-US" sz="2400">
                <a:solidFill>
                  <a:srgbClr val="488ADB"/>
                </a:solidFill>
                <a:hlinkClick r:id="rId2" action="ppaction://hlinkfile">
                  <a:extLst>
                    <a:ext uri="{DAF060AB-1E55-43B9-8AAB-6FB025537F2F}">
                      <wpsdc:hlinkClr xmlns:wpsdc="http://www.wps.cn/officeDocument/2017/drawingmlCustomData" val="488ADB"/>
                      <wpsdc:folHlinkClr xmlns:wpsdc="http://www.wps.cn/officeDocument/2017/drawingmlCustomData" val="7E1FAD"/>
                      <wpsdc:hlinkUnderline xmlns:wpsdc="http://www.wps.cn/officeDocument/2017/drawingmlCustomData" val="1"/>
                    </a:ext>
                  </a:extLst>
                </a:hlinkClick>
              </a:rPr>
              <a:t>ClassIL.pytorch</a:t>
            </a:r>
            <a:r>
              <a:rPr lang="en-US" altLang="zh-CN" sz="2400">
                <a:solidFill>
                  <a:srgbClr val="488ADB"/>
                </a:solidFill>
              </a:rPr>
              <a:t>)</a:t>
            </a:r>
            <a:endParaRPr lang="en-US" altLang="zh-CN" sz="2400">
              <a:solidFill>
                <a:srgbClr val="488ADB"/>
              </a:solidFill>
            </a:endParaRPr>
          </a:p>
        </p:txBody>
      </p:sp>
      <p:sp>
        <p:nvSpPr>
          <p:cNvPr id="19" name="文本框 18"/>
          <p:cNvSpPr txBox="1"/>
          <p:nvPr/>
        </p:nvSpPr>
        <p:spPr>
          <a:xfrm>
            <a:off x="655320" y="4736465"/>
            <a:ext cx="10743565" cy="1279525"/>
          </a:xfrm>
          <a:prstGeom prst="rect">
            <a:avLst/>
          </a:prstGeom>
          <a:noFill/>
        </p:spPr>
        <p:txBody>
          <a:bodyPr wrap="square" rtlCol="0">
            <a:noAutofit/>
          </a:bodyPr>
          <a:lstStyle/>
          <a:p>
            <a:pPr indent="457200" algn="just"/>
            <a:r>
              <a:rPr lang="zh-CN" altLang="en-US" sz="2400"/>
              <a:t>以下我们将分别采用“Base-0</a:t>
            </a:r>
            <a:r>
              <a:rPr lang="en-US" altLang="zh-CN" sz="2400"/>
              <a:t>,</a:t>
            </a:r>
            <a:r>
              <a:rPr lang="zh-CN" altLang="en-US" sz="2400"/>
              <a:t>Inc-5”、“Base-0</a:t>
            </a:r>
            <a:r>
              <a:rPr lang="en-US" altLang="zh-CN" sz="2400"/>
              <a:t>,</a:t>
            </a:r>
            <a:r>
              <a:rPr lang="zh-CN" altLang="en-US" sz="2400"/>
              <a:t>Inc-10”、“Base-50</a:t>
            </a:r>
            <a:r>
              <a:rPr lang="en-US" altLang="zh-CN" sz="2400"/>
              <a:t>,</a:t>
            </a:r>
            <a:r>
              <a:rPr lang="zh-CN" altLang="en-US" sz="2400"/>
              <a:t>Inc-10”这三个增量学习</a:t>
            </a:r>
            <a:r>
              <a:rPr lang="zh-CN" altLang="en-US" sz="2400"/>
              <a:t>策略来进行实验复现，并且将我们复现的实验结果与原始论文的实验结果进行对比，同时横向对比其他算法的实验结果。</a:t>
            </a:r>
            <a:endParaRPr lang="zh-CN" altLang="en-US" sz="2400"/>
          </a:p>
        </p:txBody>
      </p:sp>
      <p:sp>
        <p:nvSpPr>
          <p:cNvPr id="41" name="文本框 40"/>
          <p:cNvSpPr txBox="1"/>
          <p:nvPr/>
        </p:nvSpPr>
        <p:spPr>
          <a:xfrm>
            <a:off x="3761105" y="6604635"/>
            <a:ext cx="5718810" cy="275590"/>
          </a:xfrm>
          <a:prstGeom prst="rect">
            <a:avLst/>
          </a:prstGeom>
          <a:noFill/>
        </p:spPr>
        <p:txBody>
          <a:bodyPr wrap="square" rtlCol="0">
            <a:spAutoFit/>
          </a:bodyPr>
          <a:lstStyle/>
          <a:p>
            <a:r>
              <a:rPr lang="zh-CN" altLang="en-US" sz="1200">
                <a:solidFill>
                  <a:schemeClr val="bg1">
                    <a:lumMod val="75000"/>
                  </a:schemeClr>
                </a:solidFill>
              </a:rPr>
              <a:t>LightGCN——https://arxiv.org/pdf/2002.02126</a:t>
            </a:r>
            <a:endParaRPr lang="zh-CN" altLang="en-US" sz="1200">
              <a:solidFill>
                <a:schemeClr val="bg1">
                  <a:lumMod val="7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P spid="17" grpId="1"/>
      <p:bldP spid="19" grpId="0"/>
      <p:bldP spid="1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3</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655447" y="30005"/>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实验结果</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2" name="文本框 1"/>
          <p:cNvSpPr txBox="1"/>
          <p:nvPr/>
        </p:nvSpPr>
        <p:spPr>
          <a:xfrm>
            <a:off x="655955" y="728980"/>
            <a:ext cx="10776585" cy="1151890"/>
          </a:xfrm>
          <a:prstGeom prst="rect">
            <a:avLst/>
          </a:prstGeom>
          <a:noFill/>
        </p:spPr>
        <p:txBody>
          <a:bodyPr wrap="square" rtlCol="0">
            <a:noAutofit/>
          </a:bodyPr>
          <a:lstStyle/>
          <a:p>
            <a:pPr indent="457200" algn="just"/>
            <a:r>
              <a:rPr lang="zh-CN" altLang="en-US"/>
              <a:t>我们将三种增量学习策略的每个增量任务的平均准确率记录下来，绘制出下面三幅</a:t>
            </a:r>
            <a:r>
              <a:rPr lang="zh-CN" altLang="en-US"/>
              <a:t>折线图，可以观察到，这三种增量策略的实验结果的准确率</a:t>
            </a:r>
            <a:r>
              <a:rPr lang="zh-CN" altLang="en-US">
                <a:sym typeface="+mn-ea"/>
              </a:rPr>
              <a:t>整体</a:t>
            </a:r>
            <a:r>
              <a:rPr lang="zh-CN" altLang="en-US"/>
              <a:t>趋势，都是随着增量任务的增加而下降，这符合类增量学习任务所面临的遗忘现象，即模型在学习新类的同时会不可避免地遗忘旧类的现象。</a:t>
            </a:r>
            <a:endParaRPr lang="zh-CN" altLang="en-US"/>
          </a:p>
        </p:txBody>
      </p:sp>
      <p:sp>
        <p:nvSpPr>
          <p:cNvPr id="12" name="文本框 11"/>
          <p:cNvSpPr txBox="1"/>
          <p:nvPr/>
        </p:nvSpPr>
        <p:spPr>
          <a:xfrm>
            <a:off x="5022215" y="92075"/>
            <a:ext cx="3986530" cy="368300"/>
          </a:xfrm>
          <a:prstGeom prst="rect">
            <a:avLst/>
          </a:prstGeom>
          <a:noFill/>
        </p:spPr>
        <p:txBody>
          <a:bodyPr wrap="square" rtlCol="0">
            <a:spAutoFit/>
          </a:bodyPr>
          <a:lstStyle/>
          <a:p>
            <a:r>
              <a:rPr lang="en-US" altLang="zh-CN">
                <a:solidFill>
                  <a:schemeClr val="bg1"/>
                </a:solidFill>
              </a:rPr>
              <a:t>CIFAR100 </a:t>
            </a:r>
            <a:r>
              <a:rPr lang="zh-CN" altLang="en-US">
                <a:solidFill>
                  <a:schemeClr val="bg1"/>
                </a:solidFill>
              </a:rPr>
              <a:t>实验</a:t>
            </a:r>
            <a:r>
              <a:rPr lang="zh-CN" altLang="en-US">
                <a:solidFill>
                  <a:schemeClr val="bg1"/>
                </a:solidFill>
              </a:rPr>
              <a:t>结果</a:t>
            </a:r>
            <a:endParaRPr lang="zh-CN" altLang="en-US">
              <a:solidFill>
                <a:schemeClr val="bg1"/>
              </a:solidFill>
            </a:endParaRPr>
          </a:p>
        </p:txBody>
      </p:sp>
      <p:pic>
        <p:nvPicPr>
          <p:cNvPr id="13" name="图片 12" descr="B0Inc5"/>
          <p:cNvPicPr>
            <a:picLocks noChangeAspect="1"/>
          </p:cNvPicPr>
          <p:nvPr/>
        </p:nvPicPr>
        <p:blipFill>
          <a:blip r:embed="rId2"/>
          <a:stretch>
            <a:fillRect/>
          </a:stretch>
        </p:blipFill>
        <p:spPr>
          <a:xfrm>
            <a:off x="360045" y="1746250"/>
            <a:ext cx="3630930" cy="2251710"/>
          </a:xfrm>
          <a:prstGeom prst="rect">
            <a:avLst/>
          </a:prstGeom>
        </p:spPr>
      </p:pic>
      <p:pic>
        <p:nvPicPr>
          <p:cNvPr id="16" name="图片 15" descr="B0Inc10"/>
          <p:cNvPicPr>
            <a:picLocks noChangeAspect="1"/>
          </p:cNvPicPr>
          <p:nvPr/>
        </p:nvPicPr>
        <p:blipFill>
          <a:blip r:embed="rId3"/>
          <a:stretch>
            <a:fillRect/>
          </a:stretch>
        </p:blipFill>
        <p:spPr>
          <a:xfrm>
            <a:off x="4279265" y="1746250"/>
            <a:ext cx="3630295" cy="2219325"/>
          </a:xfrm>
          <a:prstGeom prst="rect">
            <a:avLst/>
          </a:prstGeom>
        </p:spPr>
      </p:pic>
      <p:pic>
        <p:nvPicPr>
          <p:cNvPr id="17" name="图片 16" descr="B50Inc10"/>
          <p:cNvPicPr>
            <a:picLocks noChangeAspect="1"/>
          </p:cNvPicPr>
          <p:nvPr/>
        </p:nvPicPr>
        <p:blipFill>
          <a:blip r:embed="rId4"/>
          <a:stretch>
            <a:fillRect/>
          </a:stretch>
        </p:blipFill>
        <p:spPr>
          <a:xfrm>
            <a:off x="8197850" y="1746885"/>
            <a:ext cx="3629660" cy="2218690"/>
          </a:xfrm>
          <a:prstGeom prst="rect">
            <a:avLst/>
          </a:prstGeom>
        </p:spPr>
      </p:pic>
      <p:sp>
        <p:nvSpPr>
          <p:cNvPr id="19" name="文本框 18"/>
          <p:cNvSpPr txBox="1"/>
          <p:nvPr/>
        </p:nvSpPr>
        <p:spPr>
          <a:xfrm>
            <a:off x="358775" y="3965575"/>
            <a:ext cx="3632200" cy="260350"/>
          </a:xfrm>
          <a:prstGeom prst="rect">
            <a:avLst/>
          </a:prstGeom>
          <a:noFill/>
        </p:spPr>
        <p:txBody>
          <a:bodyPr wrap="square" rtlCol="0">
            <a:noAutofit/>
          </a:bodyPr>
          <a:p>
            <a:pPr algn="ctr"/>
            <a:r>
              <a:rPr lang="zh-CN" altLang="en-US" sz="1200"/>
              <a:t>图</a:t>
            </a:r>
            <a:r>
              <a:rPr lang="en-US" altLang="zh-CN" sz="1200"/>
              <a:t> 1</a:t>
            </a:r>
            <a:endParaRPr lang="en-US" altLang="zh-CN" sz="1200"/>
          </a:p>
        </p:txBody>
      </p:sp>
      <p:sp>
        <p:nvSpPr>
          <p:cNvPr id="20" name="文本框 19"/>
          <p:cNvSpPr txBox="1"/>
          <p:nvPr/>
        </p:nvSpPr>
        <p:spPr>
          <a:xfrm>
            <a:off x="4279265" y="3965575"/>
            <a:ext cx="3632200" cy="260350"/>
          </a:xfrm>
          <a:prstGeom prst="rect">
            <a:avLst/>
          </a:prstGeom>
          <a:noFill/>
        </p:spPr>
        <p:txBody>
          <a:bodyPr wrap="square" rtlCol="0">
            <a:noAutofit/>
          </a:bodyPr>
          <a:p>
            <a:pPr algn="ctr"/>
            <a:r>
              <a:rPr lang="zh-CN" altLang="en-US" sz="1200">
                <a:sym typeface="+mn-ea"/>
              </a:rPr>
              <a:t>图</a:t>
            </a:r>
            <a:r>
              <a:rPr lang="en-US" altLang="zh-CN" sz="1200">
                <a:sym typeface="+mn-ea"/>
              </a:rPr>
              <a:t> </a:t>
            </a:r>
            <a:r>
              <a:rPr lang="en-US" altLang="zh-CN" sz="1200"/>
              <a:t>2</a:t>
            </a:r>
            <a:endParaRPr lang="en-US" altLang="zh-CN" sz="1200"/>
          </a:p>
        </p:txBody>
      </p:sp>
      <p:sp>
        <p:nvSpPr>
          <p:cNvPr id="21" name="文本框 20"/>
          <p:cNvSpPr txBox="1"/>
          <p:nvPr/>
        </p:nvSpPr>
        <p:spPr>
          <a:xfrm>
            <a:off x="8199755" y="3965575"/>
            <a:ext cx="3632200" cy="260350"/>
          </a:xfrm>
          <a:prstGeom prst="rect">
            <a:avLst/>
          </a:prstGeom>
          <a:noFill/>
        </p:spPr>
        <p:txBody>
          <a:bodyPr wrap="square" rtlCol="0">
            <a:noAutofit/>
          </a:bodyPr>
          <a:p>
            <a:pPr algn="ctr"/>
            <a:r>
              <a:rPr lang="zh-CN" altLang="en-US" sz="1200">
                <a:sym typeface="+mn-ea"/>
              </a:rPr>
              <a:t>图</a:t>
            </a:r>
            <a:r>
              <a:rPr lang="en-US" altLang="zh-CN" sz="1200">
                <a:sym typeface="+mn-ea"/>
              </a:rPr>
              <a:t> </a:t>
            </a:r>
            <a:r>
              <a:rPr lang="en-US" altLang="zh-CN" sz="1200"/>
              <a:t>3</a:t>
            </a:r>
            <a:endParaRPr lang="en-US" altLang="zh-CN" sz="1200"/>
          </a:p>
        </p:txBody>
      </p:sp>
      <p:sp>
        <p:nvSpPr>
          <p:cNvPr id="23" name="文本框 22"/>
          <p:cNvSpPr txBox="1"/>
          <p:nvPr/>
        </p:nvSpPr>
        <p:spPr>
          <a:xfrm>
            <a:off x="2079625" y="4984750"/>
            <a:ext cx="3876040" cy="1747520"/>
          </a:xfrm>
          <a:prstGeom prst="rect">
            <a:avLst/>
          </a:prstGeom>
          <a:noFill/>
          <a:ln w="15875">
            <a:solidFill>
              <a:srgbClr val="0070C0">
                <a:alpha val="80000"/>
              </a:srgbClr>
            </a:solidFill>
          </a:ln>
        </p:spPr>
        <p:txBody>
          <a:bodyPr wrap="square" rtlCol="0">
            <a:noAutofit/>
          </a:bodyPr>
          <a:p>
            <a:pPr indent="457200" algn="just"/>
            <a:r>
              <a:rPr lang="zh-CN" altLang="en-US"/>
              <a:t>结合图</a:t>
            </a:r>
            <a:r>
              <a:rPr lang="en-US" altLang="zh-CN"/>
              <a:t> 1 </a:t>
            </a:r>
            <a:r>
              <a:rPr lang="zh-CN" altLang="en-US"/>
              <a:t>和图</a:t>
            </a:r>
            <a:r>
              <a:rPr lang="en-US" altLang="zh-CN"/>
              <a:t> 2 </a:t>
            </a:r>
            <a:r>
              <a:rPr lang="zh-CN" altLang="en-US"/>
              <a:t>来看，当每个时间步的增量类别增加时，模型能够在一个时间步内学习到更多的类别、更完整的表示，从而减少因增量次数增加导致</a:t>
            </a:r>
            <a:r>
              <a:rPr lang="zh-CN" altLang="en-US">
                <a:sym typeface="+mn-ea"/>
              </a:rPr>
              <a:t>旧类</a:t>
            </a:r>
            <a:r>
              <a:rPr lang="zh-CN" altLang="en-US"/>
              <a:t>的遗忘，模型的准确率有所提高。</a:t>
            </a:r>
            <a:endParaRPr lang="zh-CN" altLang="en-US"/>
          </a:p>
        </p:txBody>
      </p:sp>
      <p:sp>
        <p:nvSpPr>
          <p:cNvPr id="26" name="文本框 25"/>
          <p:cNvSpPr txBox="1"/>
          <p:nvPr/>
        </p:nvSpPr>
        <p:spPr>
          <a:xfrm>
            <a:off x="6339840" y="4984750"/>
            <a:ext cx="4290695" cy="1748155"/>
          </a:xfrm>
          <a:prstGeom prst="rect">
            <a:avLst/>
          </a:prstGeom>
          <a:noFill/>
          <a:ln w="15875">
            <a:solidFill>
              <a:schemeClr val="accent2">
                <a:alpha val="80000"/>
              </a:schemeClr>
            </a:solidFill>
          </a:ln>
        </p:spPr>
        <p:txBody>
          <a:bodyPr wrap="square" rtlCol="0">
            <a:noAutofit/>
          </a:bodyPr>
          <a:p>
            <a:pPr indent="457200" algn="just"/>
            <a:r>
              <a:rPr lang="zh-CN" altLang="en-US"/>
              <a:t>对比图</a:t>
            </a:r>
            <a:r>
              <a:rPr lang="en-US" altLang="zh-CN"/>
              <a:t> 2 </a:t>
            </a:r>
            <a:r>
              <a:rPr lang="zh-CN" altLang="en-US"/>
              <a:t>和图</a:t>
            </a:r>
            <a:r>
              <a:rPr lang="en-US" altLang="zh-CN"/>
              <a:t> 3 </a:t>
            </a:r>
            <a:r>
              <a:rPr lang="zh-CN" altLang="en-US"/>
              <a:t>可以得出以下结论，当第一个训练阶段的类的数目增加时，模型需要一次性学习更复杂的表示，在首个任务的准确率上会更低，但随着增量任务的进行，两种策略的准确率的差距会逐渐减少。</a:t>
            </a:r>
            <a:endParaRPr lang="zh-CN" altLang="en-US"/>
          </a:p>
        </p:txBody>
      </p:sp>
      <p:cxnSp>
        <p:nvCxnSpPr>
          <p:cNvPr id="31" name="曲线连接符 30"/>
          <p:cNvCxnSpPr/>
          <p:nvPr/>
        </p:nvCxnSpPr>
        <p:spPr>
          <a:xfrm rot="16200000" flipH="1" flipV="1">
            <a:off x="4559935" y="3683635"/>
            <a:ext cx="758825" cy="1842770"/>
          </a:xfrm>
          <a:prstGeom prst="curvedConnector3">
            <a:avLst>
              <a:gd name="adj1" fmla="val 21631"/>
            </a:avLst>
          </a:prstGeom>
          <a:ln w="15875">
            <a:solidFill>
              <a:srgbClr val="0070C0">
                <a:alpha val="80000"/>
              </a:srgbClr>
            </a:solidFill>
            <a:tailEnd type="arrow"/>
          </a:ln>
        </p:spPr>
        <p:style>
          <a:lnRef idx="2">
            <a:schemeClr val="accent1"/>
          </a:lnRef>
          <a:fillRef idx="0">
            <a:srgbClr val="FFFFFF"/>
          </a:fillRef>
          <a:effectRef idx="0">
            <a:srgbClr val="FFFFFF"/>
          </a:effectRef>
          <a:fontRef idx="minor">
            <a:schemeClr val="tx1"/>
          </a:fontRef>
        </p:style>
      </p:cxnSp>
      <p:cxnSp>
        <p:nvCxnSpPr>
          <p:cNvPr id="32" name="曲线连接符 31"/>
          <p:cNvCxnSpPr/>
          <p:nvPr/>
        </p:nvCxnSpPr>
        <p:spPr>
          <a:xfrm rot="5400000" flipV="1">
            <a:off x="6881495" y="3683635"/>
            <a:ext cx="758825" cy="1842770"/>
          </a:xfrm>
          <a:prstGeom prst="curvedConnector3">
            <a:avLst>
              <a:gd name="adj1" fmla="val 21631"/>
            </a:avLst>
          </a:prstGeom>
          <a:ln w="15875">
            <a:solidFill>
              <a:schemeClr val="accent2">
                <a:alpha val="80000"/>
              </a:schemeClr>
            </a:solidFill>
            <a:tailEnd type="arrow"/>
          </a:ln>
        </p:spPr>
        <p:style>
          <a:lnRef idx="2">
            <a:schemeClr val="accent1"/>
          </a:lnRef>
          <a:fillRef idx="0">
            <a:srgbClr val="FFFFFF"/>
          </a:fillRef>
          <a:effectRef idx="0">
            <a:srgbClr val="FFFFFF"/>
          </a:effectRef>
          <a:fontRef idx="minor">
            <a:schemeClr val="tx1"/>
          </a:fontRef>
        </p:style>
      </p:cxnSp>
      <p:cxnSp>
        <p:nvCxnSpPr>
          <p:cNvPr id="33" name="曲线连接符 32"/>
          <p:cNvCxnSpPr/>
          <p:nvPr/>
        </p:nvCxnSpPr>
        <p:spPr>
          <a:xfrm rot="16200000" flipH="1" flipV="1">
            <a:off x="8724265" y="3683635"/>
            <a:ext cx="758825" cy="1842770"/>
          </a:xfrm>
          <a:prstGeom prst="curvedConnector3">
            <a:avLst>
              <a:gd name="adj1" fmla="val 21631"/>
            </a:avLst>
          </a:prstGeom>
          <a:ln w="15875">
            <a:solidFill>
              <a:schemeClr val="accent2">
                <a:alpha val="80000"/>
              </a:schemeClr>
            </a:solidFill>
            <a:tailEnd type="arrow"/>
          </a:ln>
        </p:spPr>
        <p:style>
          <a:lnRef idx="2">
            <a:schemeClr val="accent1"/>
          </a:lnRef>
          <a:fillRef idx="0">
            <a:srgbClr val="FFFFFF"/>
          </a:fillRef>
          <a:effectRef idx="0">
            <a:srgbClr val="FFFFFF"/>
          </a:effectRef>
          <a:fontRef idx="minor">
            <a:schemeClr val="tx1"/>
          </a:fontRef>
        </p:style>
      </p:cxnSp>
      <p:cxnSp>
        <p:nvCxnSpPr>
          <p:cNvPr id="35" name="曲线连接符 34"/>
          <p:cNvCxnSpPr/>
          <p:nvPr/>
        </p:nvCxnSpPr>
        <p:spPr>
          <a:xfrm rot="5400000" flipV="1">
            <a:off x="2724150" y="3683635"/>
            <a:ext cx="758825" cy="1842770"/>
          </a:xfrm>
          <a:prstGeom prst="curvedConnector3">
            <a:avLst>
              <a:gd name="adj1" fmla="val 21631"/>
            </a:avLst>
          </a:prstGeom>
          <a:ln w="15875">
            <a:solidFill>
              <a:srgbClr val="0070C0">
                <a:alpha val="80000"/>
              </a:srgbClr>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par>
                                <p:cTn id="21" presetID="3" presetClass="entr" presetSubtype="1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linds(horizontal)">
                                      <p:cBhvr>
                                        <p:cTn id="30" dur="500"/>
                                        <p:tgtEl>
                                          <p:spTgt spid="35"/>
                                        </p:tgtEl>
                                      </p:cBhvr>
                                    </p:animEffect>
                                  </p:childTnLst>
                                </p:cTn>
                              </p:par>
                              <p:par>
                                <p:cTn id="31" presetID="3" presetClass="entr" presetSubtype="1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linds(horizontal)">
                                      <p:cBhvr>
                                        <p:cTn id="33" dur="500"/>
                                        <p:tgtEl>
                                          <p:spTgt spid="31"/>
                                        </p:tgtEl>
                                      </p:cBhvr>
                                    </p:animEffect>
                                  </p:childTnLst>
                                </p:cTn>
                              </p:par>
                            </p:childTnLst>
                          </p:cTn>
                        </p:par>
                        <p:par>
                          <p:cTn id="34" fill="hold">
                            <p:stCondLst>
                              <p:cond delay="1500"/>
                            </p:stCondLst>
                            <p:childTnLst>
                              <p:par>
                                <p:cTn id="35" presetID="3" presetClass="entr" presetSubtype="1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linds(horizontal)">
                                      <p:cBhvr>
                                        <p:cTn id="37" dur="500"/>
                                        <p:tgtEl>
                                          <p:spTgt spid="23"/>
                                        </p:tgtEl>
                                      </p:cBhvr>
                                    </p:animEffect>
                                  </p:childTnLst>
                                </p:cTn>
                              </p:par>
                            </p:childTnLst>
                          </p:cTn>
                        </p:par>
                        <p:par>
                          <p:cTn id="38" fill="hold">
                            <p:stCondLst>
                              <p:cond delay="2000"/>
                            </p:stCondLst>
                            <p:childTnLst>
                              <p:par>
                                <p:cTn id="39" presetID="3" presetClass="entr" presetSubtype="10"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blinds(horizontal)">
                                      <p:cBhvr>
                                        <p:cTn id="41" dur="500"/>
                                        <p:tgtEl>
                                          <p:spTgt spid="32"/>
                                        </p:tgtEl>
                                      </p:cBhvr>
                                    </p:animEffect>
                                  </p:childTnLst>
                                </p:cTn>
                              </p:par>
                              <p:par>
                                <p:cTn id="42" presetID="3" presetClass="entr" presetSubtype="1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blinds(horizontal)">
                                      <p:cBhvr>
                                        <p:cTn id="44" dur="500"/>
                                        <p:tgtEl>
                                          <p:spTgt spid="33"/>
                                        </p:tgtEl>
                                      </p:cBhvr>
                                    </p:animEffect>
                                  </p:childTnLst>
                                </p:cTn>
                              </p:par>
                            </p:childTnLst>
                          </p:cTn>
                        </p:par>
                        <p:par>
                          <p:cTn id="45" fill="hold">
                            <p:stCondLst>
                              <p:cond delay="2500"/>
                            </p:stCondLst>
                            <p:childTnLst>
                              <p:par>
                                <p:cTn id="46" presetID="3" presetClass="entr" presetSubtype="1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blinds(horizontal)">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3" grpId="0" bldLvl="0" animBg="1"/>
      <p:bldP spid="23" grpId="1"/>
      <p:bldP spid="26" grpId="0" bldLvl="0" animBg="1"/>
      <p:bldP spid="26" grpId="1"/>
      <p:bldP spid="19"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endParaRPr lang="zh-CN" altLang="en-US"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1021842" y="28100"/>
            <a:ext cx="9944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目录</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grpSp>
        <p:nvGrpSpPr>
          <p:cNvPr id="2" name="组合 1"/>
          <p:cNvGrpSpPr/>
          <p:nvPr/>
        </p:nvGrpSpPr>
        <p:grpSpPr>
          <a:xfrm>
            <a:off x="1416685" y="2723515"/>
            <a:ext cx="4356735" cy="683895"/>
            <a:chOff x="6412407" y="1639162"/>
            <a:chExt cx="4356436" cy="684489"/>
          </a:xfrm>
        </p:grpSpPr>
        <p:grpSp>
          <p:nvGrpSpPr>
            <p:cNvPr id="9" name="组合 8"/>
            <p:cNvGrpSpPr/>
            <p:nvPr/>
          </p:nvGrpSpPr>
          <p:grpSpPr>
            <a:xfrm>
              <a:off x="6421596" y="1639162"/>
              <a:ext cx="747694" cy="684489"/>
              <a:chOff x="1081651" y="2284965"/>
              <a:chExt cx="747694" cy="684489"/>
            </a:xfrm>
          </p:grpSpPr>
          <p:sp>
            <p:nvSpPr>
              <p:cNvPr id="12" name="矩形 11"/>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13" name="矩形 12"/>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20" name="组合 19"/>
            <p:cNvGrpSpPr/>
            <p:nvPr/>
          </p:nvGrpSpPr>
          <p:grpSpPr>
            <a:xfrm>
              <a:off x="6412407" y="1665111"/>
              <a:ext cx="4356436" cy="626662"/>
              <a:chOff x="6816637" y="1653822"/>
              <a:chExt cx="4356436" cy="626662"/>
            </a:xfrm>
          </p:grpSpPr>
          <p:sp>
            <p:nvSpPr>
              <p:cNvPr id="21" name="矩形 20"/>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02</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22" name="文本框 2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790" y="1696412"/>
                <a:ext cx="3471283" cy="58407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论文主要内容</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23" name="组合 22"/>
          <p:cNvGrpSpPr/>
          <p:nvPr/>
        </p:nvGrpSpPr>
        <p:grpSpPr>
          <a:xfrm>
            <a:off x="1416381" y="1676781"/>
            <a:ext cx="6120130" cy="684489"/>
            <a:chOff x="6412407" y="1639162"/>
            <a:chExt cx="6120130" cy="684489"/>
          </a:xfrm>
        </p:grpSpPr>
        <p:grpSp>
          <p:nvGrpSpPr>
            <p:cNvPr id="24" name="组合 23"/>
            <p:cNvGrpSpPr/>
            <p:nvPr/>
          </p:nvGrpSpPr>
          <p:grpSpPr>
            <a:xfrm>
              <a:off x="6421596" y="1639162"/>
              <a:ext cx="747694" cy="684489"/>
              <a:chOff x="1081651" y="2284965"/>
              <a:chExt cx="747694" cy="684489"/>
            </a:xfrm>
          </p:grpSpPr>
          <p:sp>
            <p:nvSpPr>
              <p:cNvPr id="25" name="矩形 24"/>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26" name="矩形 25"/>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27" name="组合 26"/>
            <p:cNvGrpSpPr/>
            <p:nvPr/>
          </p:nvGrpSpPr>
          <p:grpSpPr>
            <a:xfrm>
              <a:off x="6412407" y="1665111"/>
              <a:ext cx="6120130" cy="626110"/>
              <a:chOff x="6816637" y="1653822"/>
              <a:chExt cx="6120130" cy="626110"/>
            </a:xfrm>
          </p:grpSpPr>
          <p:sp>
            <p:nvSpPr>
              <p:cNvPr id="28" name="矩形 27"/>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01</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29" name="文本框 28"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827" y="1696367"/>
                <a:ext cx="5234940" cy="5835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发展</a:t>
                </a:r>
                <a:r>
                  <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趋势</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30" name="组合 29"/>
          <p:cNvGrpSpPr/>
          <p:nvPr/>
        </p:nvGrpSpPr>
        <p:grpSpPr>
          <a:xfrm>
            <a:off x="1416381" y="3782400"/>
            <a:ext cx="4356436" cy="1144805"/>
            <a:chOff x="6412407" y="1639162"/>
            <a:chExt cx="4356436" cy="1145799"/>
          </a:xfrm>
        </p:grpSpPr>
        <p:grpSp>
          <p:nvGrpSpPr>
            <p:cNvPr id="31" name="组合 30"/>
            <p:cNvGrpSpPr/>
            <p:nvPr/>
          </p:nvGrpSpPr>
          <p:grpSpPr>
            <a:xfrm>
              <a:off x="6421596" y="1639162"/>
              <a:ext cx="747694" cy="684489"/>
              <a:chOff x="1081651" y="2284965"/>
              <a:chExt cx="747694" cy="684489"/>
            </a:xfrm>
          </p:grpSpPr>
          <p:sp>
            <p:nvSpPr>
              <p:cNvPr id="32" name="矩形 31"/>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33" name="矩形 32"/>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34" name="组合 33"/>
            <p:cNvGrpSpPr/>
            <p:nvPr/>
          </p:nvGrpSpPr>
          <p:grpSpPr>
            <a:xfrm>
              <a:off x="6412407" y="1665111"/>
              <a:ext cx="4356436" cy="1119850"/>
              <a:chOff x="6816637" y="1653822"/>
              <a:chExt cx="4356436" cy="1119850"/>
            </a:xfrm>
          </p:grpSpPr>
          <p:sp>
            <p:nvSpPr>
              <p:cNvPr id="35" name="矩形 34"/>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03</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36" name="文本框 3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790" y="1696412"/>
                <a:ext cx="3471283" cy="107726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实验结果</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37" name="组合 36"/>
          <p:cNvGrpSpPr/>
          <p:nvPr/>
        </p:nvGrpSpPr>
        <p:grpSpPr>
          <a:xfrm>
            <a:off x="1429716" y="4894920"/>
            <a:ext cx="756883" cy="683895"/>
            <a:chOff x="6412407" y="1639162"/>
            <a:chExt cx="756883" cy="684489"/>
          </a:xfrm>
        </p:grpSpPr>
        <p:grpSp>
          <p:nvGrpSpPr>
            <p:cNvPr id="38" name="组合 37"/>
            <p:cNvGrpSpPr/>
            <p:nvPr/>
          </p:nvGrpSpPr>
          <p:grpSpPr>
            <a:xfrm>
              <a:off x="6421596" y="1639162"/>
              <a:ext cx="747694" cy="684489"/>
              <a:chOff x="1081651" y="2284965"/>
              <a:chExt cx="747694" cy="684489"/>
            </a:xfrm>
          </p:grpSpPr>
          <p:sp>
            <p:nvSpPr>
              <p:cNvPr id="39" name="矩形 38"/>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40" name="矩形 39"/>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sp>
          <p:nvSpPr>
            <p:cNvPr id="62" name="矩形 61"/>
            <p:cNvSpPr/>
            <p:nvPr/>
          </p:nvSpPr>
          <p:spPr>
            <a:xfrm>
              <a:off x="6412407" y="1665111"/>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04</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grpSp>
      <p:sp>
        <p:nvSpPr>
          <p:cNvPr id="43" name="文本框 4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2314869" y="4963400"/>
            <a:ext cx="3471283" cy="5835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总结</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sp>
        <p:nvSpPr>
          <p:cNvPr id="44" name="灯片编号占位符 4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par>
                                <p:cTn id="14" presetID="3" presetClass="entr" presetSubtype="1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blinds(horizontal)">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3</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655447" y="30005"/>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实验结果</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2" name="文本框 1"/>
          <p:cNvSpPr txBox="1"/>
          <p:nvPr/>
        </p:nvSpPr>
        <p:spPr>
          <a:xfrm>
            <a:off x="655320" y="966470"/>
            <a:ext cx="7095490" cy="1236345"/>
          </a:xfrm>
          <a:prstGeom prst="rect">
            <a:avLst/>
          </a:prstGeom>
          <a:noFill/>
        </p:spPr>
        <p:txBody>
          <a:bodyPr wrap="square" rtlCol="0">
            <a:noAutofit/>
          </a:bodyPr>
          <a:lstStyle/>
          <a:p>
            <a:pPr indent="457200" algn="just"/>
            <a:r>
              <a:rPr lang="zh-CN" altLang="en-US">
                <a:solidFill>
                  <a:schemeClr val="tx1"/>
                </a:solidFill>
              </a:rPr>
              <a:t>为了更深入地了解</a:t>
            </a:r>
            <a:r>
              <a:rPr lang="en-US" altLang="zh-CN">
                <a:solidFill>
                  <a:schemeClr val="tx1"/>
                </a:solidFill>
              </a:rPr>
              <a:t> </a:t>
            </a:r>
            <a:r>
              <a:rPr lang="en-US" altLang="zh-CN">
                <a:solidFill>
                  <a:schemeClr val="tx1"/>
                </a:solidFill>
                <a:sym typeface="+mn-ea"/>
              </a:rPr>
              <a:t>DER </a:t>
            </a:r>
            <a:r>
              <a:rPr lang="zh-CN" altLang="en-US">
                <a:solidFill>
                  <a:schemeClr val="tx1"/>
                </a:solidFill>
                <a:sym typeface="+mn-ea"/>
              </a:rPr>
              <a:t>的训练过程，我们以</a:t>
            </a:r>
            <a:r>
              <a:rPr lang="zh-CN" altLang="en-US">
                <a:sym typeface="+mn-ea"/>
              </a:rPr>
              <a:t>“</a:t>
            </a:r>
            <a:r>
              <a:rPr lang="zh-CN" altLang="en-US">
                <a:solidFill>
                  <a:schemeClr val="tx1"/>
                </a:solidFill>
                <a:sym typeface="+mn-ea"/>
              </a:rPr>
              <a:t>Base-0 Inc-5</a:t>
            </a:r>
            <a:r>
              <a:rPr lang="zh-CN" altLang="en-US">
                <a:sym typeface="+mn-ea"/>
              </a:rPr>
              <a:t>”的</a:t>
            </a:r>
            <a:r>
              <a:rPr lang="zh-CN" altLang="en-US">
                <a:sym typeface="+mn-ea"/>
              </a:rPr>
              <a:t>前 3 个增量任务的</a:t>
            </a:r>
            <a:r>
              <a:rPr lang="zh-CN" altLang="en-US">
                <a:solidFill>
                  <a:schemeClr val="tx1"/>
                </a:solidFill>
                <a:sym typeface="+mn-ea"/>
              </a:rPr>
              <a:t>训练过程为例，分析训练过程中的损失变化，绘制了</a:t>
            </a:r>
            <a:r>
              <a:rPr lang="zh-CN" altLang="en-US">
                <a:sym typeface="+mn-ea"/>
              </a:rPr>
              <a:t>图 </a:t>
            </a:r>
            <a:r>
              <a:rPr lang="en-US" altLang="zh-CN">
                <a:sym typeface="+mn-ea"/>
              </a:rPr>
              <a:t>4</a:t>
            </a:r>
            <a:r>
              <a:rPr lang="zh-CN" altLang="en-US">
                <a:sym typeface="+mn-ea"/>
              </a:rPr>
              <a:t>，其中每个增量任务训练 170 轮，Train Loss（蓝色）是总误差中的训练损失，Aux Loss（橙色）是总误差中的辅助损失。</a:t>
            </a:r>
            <a:endParaRPr lang="en-US" altLang="zh-CN" b="1">
              <a:solidFill>
                <a:schemeClr val="tx1"/>
              </a:solidFill>
              <a:sym typeface="+mn-ea"/>
            </a:endParaRPr>
          </a:p>
        </p:txBody>
      </p:sp>
      <p:sp>
        <p:nvSpPr>
          <p:cNvPr id="19" name="文本框 18"/>
          <p:cNvSpPr txBox="1"/>
          <p:nvPr/>
        </p:nvSpPr>
        <p:spPr>
          <a:xfrm>
            <a:off x="5022215" y="92075"/>
            <a:ext cx="3986530" cy="368300"/>
          </a:xfrm>
          <a:prstGeom prst="rect">
            <a:avLst/>
          </a:prstGeom>
          <a:noFill/>
        </p:spPr>
        <p:txBody>
          <a:bodyPr wrap="square" rtlCol="0">
            <a:spAutoFit/>
          </a:bodyPr>
          <a:lstStyle/>
          <a:p>
            <a:r>
              <a:rPr lang="en-US" altLang="zh-CN">
                <a:solidFill>
                  <a:schemeClr val="bg1"/>
                </a:solidFill>
              </a:rPr>
              <a:t>DER </a:t>
            </a:r>
            <a:r>
              <a:rPr lang="zh-CN" altLang="en-US">
                <a:solidFill>
                  <a:schemeClr val="bg1"/>
                </a:solidFill>
              </a:rPr>
              <a:t>训练</a:t>
            </a:r>
            <a:r>
              <a:rPr lang="zh-CN" altLang="en-US">
                <a:solidFill>
                  <a:schemeClr val="bg1"/>
                </a:solidFill>
              </a:rPr>
              <a:t>过程</a:t>
            </a:r>
            <a:endParaRPr lang="zh-CN" altLang="en-US">
              <a:solidFill>
                <a:schemeClr val="bg1"/>
              </a:solidFill>
            </a:endParaRPr>
          </a:p>
        </p:txBody>
      </p:sp>
      <p:grpSp>
        <p:nvGrpSpPr>
          <p:cNvPr id="11" name="组合 10"/>
          <p:cNvGrpSpPr/>
          <p:nvPr/>
        </p:nvGrpSpPr>
        <p:grpSpPr>
          <a:xfrm>
            <a:off x="643890" y="2557145"/>
            <a:ext cx="7095490" cy="3399155"/>
            <a:chOff x="840" y="1302"/>
            <a:chExt cx="11174" cy="5353"/>
          </a:xfrm>
        </p:grpSpPr>
        <p:pic>
          <p:nvPicPr>
            <p:cNvPr id="3" name="图片 2" descr="loss"/>
            <p:cNvPicPr>
              <a:picLocks noChangeAspect="1"/>
            </p:cNvPicPr>
            <p:nvPr/>
          </p:nvPicPr>
          <p:blipFill>
            <a:blip r:embed="rId2"/>
            <a:stretch>
              <a:fillRect/>
            </a:stretch>
          </p:blipFill>
          <p:spPr>
            <a:xfrm>
              <a:off x="840" y="1302"/>
              <a:ext cx="11174" cy="4963"/>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9" name="文本框 8"/>
            <p:cNvSpPr txBox="1"/>
            <p:nvPr/>
          </p:nvSpPr>
          <p:spPr>
            <a:xfrm>
              <a:off x="840" y="6245"/>
              <a:ext cx="11174" cy="41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oAutofit/>
            </a:bodyPr>
            <a:p>
              <a:pPr algn="ctr"/>
              <a:r>
                <a:rPr lang="zh-CN" altLang="en-US" sz="1200"/>
                <a:t>图</a:t>
              </a:r>
              <a:r>
                <a:rPr lang="en-US" altLang="zh-CN" sz="1200"/>
                <a:t> 4</a:t>
              </a:r>
              <a:endParaRPr lang="en-US" altLang="zh-CN" sz="1200"/>
            </a:p>
          </p:txBody>
        </p:sp>
      </p:grpSp>
      <p:sp>
        <p:nvSpPr>
          <p:cNvPr id="12" name="文本框 11"/>
          <p:cNvSpPr txBox="1"/>
          <p:nvPr/>
        </p:nvSpPr>
        <p:spPr>
          <a:xfrm>
            <a:off x="7844155" y="2557145"/>
            <a:ext cx="4006850" cy="3399155"/>
          </a:xfrm>
          <a:prstGeom prst="rect">
            <a:avLst/>
          </a:prstGeom>
          <a:noFill/>
        </p:spPr>
        <p:txBody>
          <a:bodyPr wrap="square" rtlCol="0">
            <a:noAutofit/>
          </a:bodyPr>
          <a:p>
            <a:pPr indent="457200" algn="just"/>
            <a:r>
              <a:rPr lang="zh-CN" altLang="en-US"/>
              <a:t>由于我们在复现时并没有使用剪枝策略，训练过程中自然不会有 </a:t>
            </a:r>
            <a:r>
              <a:rPr lang="en-US" altLang="zh-CN"/>
              <a:t> </a:t>
            </a:r>
            <a:r>
              <a:rPr lang="zh-CN" altLang="en-US"/>
              <a:t>Sparsity</a:t>
            </a:r>
            <a:r>
              <a:rPr lang="en-US" altLang="zh-CN"/>
              <a:t> </a:t>
            </a:r>
            <a:r>
              <a:rPr lang="zh-CN" altLang="en-US"/>
              <a:t>损失。</a:t>
            </a:r>
            <a:endParaRPr lang="zh-CN" altLang="en-US"/>
          </a:p>
          <a:p>
            <a:pPr indent="457200" algn="just"/>
            <a:r>
              <a:rPr lang="zh-CN" altLang="en-US"/>
              <a:t>根据辅助损失的定义，第一个增量任务的 λ</a:t>
            </a:r>
            <a:r>
              <a:rPr lang="zh-CN" altLang="en-US" baseline="-25000"/>
              <a:t>a</a:t>
            </a:r>
            <a:r>
              <a:rPr lang="zh-CN" altLang="en-US"/>
              <a:t> 为 0，所以</a:t>
            </a:r>
            <a:r>
              <a:rPr lang="zh-CN" altLang="en-US"/>
              <a:t>在第一个增量任务的训练过程中 Aux Loss 始终为 0。</a:t>
            </a:r>
            <a:endParaRPr lang="zh-CN" altLang="en-US"/>
          </a:p>
          <a:p>
            <a:pPr indent="457200" algn="just"/>
            <a:r>
              <a:rPr lang="zh-CN" altLang="en-US"/>
              <a:t>在每个增量任务开始时两类损失陡增是因为有新类加入。两类损失在每个增量任务的第 110 轮训练后基本趋近于 0，表明模型能够逐渐收敛，可以学习到区分能力较强的特征。</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3</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655447" y="30005"/>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实验结果</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1" name="文本框 10"/>
          <p:cNvSpPr txBox="1"/>
          <p:nvPr/>
        </p:nvSpPr>
        <p:spPr>
          <a:xfrm>
            <a:off x="5176520" y="1340485"/>
            <a:ext cx="5783580" cy="1376680"/>
          </a:xfrm>
          <a:prstGeom prst="rect">
            <a:avLst/>
          </a:prstGeom>
          <a:noFill/>
        </p:spPr>
        <p:txBody>
          <a:bodyPr wrap="square" rtlCol="0">
            <a:noAutofit/>
          </a:bodyPr>
          <a:lstStyle/>
          <a:p>
            <a:pPr indent="457200" algn="just">
              <a:lnSpc>
                <a:spcPct val="150000"/>
              </a:lnSpc>
            </a:pPr>
            <a:r>
              <a:rPr lang="zh-CN" altLang="en-US"/>
              <a:t>在图 </a:t>
            </a:r>
            <a:r>
              <a:rPr lang="en-US" altLang="zh-CN"/>
              <a:t>5</a:t>
            </a:r>
            <a:r>
              <a:rPr lang="zh-CN" altLang="en-US"/>
              <a:t> 中，将我们复现的 DER 模型与作者发表数据以及作者收集的其他模型进行性能对比，具体数值可参考表 1。</a:t>
            </a:r>
            <a:endParaRPr lang="zh-CN" altLang="en-US"/>
          </a:p>
        </p:txBody>
      </p:sp>
      <p:sp>
        <p:nvSpPr>
          <p:cNvPr id="2" name="文本框 1"/>
          <p:cNvSpPr txBox="1"/>
          <p:nvPr/>
        </p:nvSpPr>
        <p:spPr>
          <a:xfrm>
            <a:off x="5022215" y="92075"/>
            <a:ext cx="3986530" cy="368300"/>
          </a:xfrm>
          <a:prstGeom prst="rect">
            <a:avLst/>
          </a:prstGeom>
          <a:noFill/>
        </p:spPr>
        <p:txBody>
          <a:bodyPr wrap="square" rtlCol="0">
            <a:spAutoFit/>
          </a:bodyPr>
          <a:lstStyle/>
          <a:p>
            <a:r>
              <a:rPr lang="en-US" altLang="zh-CN">
                <a:solidFill>
                  <a:schemeClr val="bg1"/>
                </a:solidFill>
                <a:sym typeface="+mn-ea"/>
              </a:rPr>
              <a:t>DER </a:t>
            </a:r>
            <a:r>
              <a:rPr lang="zh-CN" altLang="en-US">
                <a:solidFill>
                  <a:schemeClr val="bg1"/>
                </a:solidFill>
                <a:sym typeface="+mn-ea"/>
              </a:rPr>
              <a:t>模型与其他模型对比</a:t>
            </a:r>
            <a:endParaRPr lang="en-US" altLang="zh-CN">
              <a:solidFill>
                <a:schemeClr val="bg1"/>
              </a:solidFill>
            </a:endParaRPr>
          </a:p>
        </p:txBody>
      </p:sp>
      <p:grpSp>
        <p:nvGrpSpPr>
          <p:cNvPr id="21" name="组合 20"/>
          <p:cNvGrpSpPr/>
          <p:nvPr/>
        </p:nvGrpSpPr>
        <p:grpSpPr>
          <a:xfrm>
            <a:off x="533400" y="647065"/>
            <a:ext cx="4321810" cy="2641600"/>
            <a:chOff x="840" y="1019"/>
            <a:chExt cx="6806" cy="4160"/>
          </a:xfrm>
        </p:grpSpPr>
        <p:pic>
          <p:nvPicPr>
            <p:cNvPr id="13" name="图片 12" descr="latex compare table"/>
            <p:cNvPicPr>
              <a:picLocks noChangeAspect="1"/>
            </p:cNvPicPr>
            <p:nvPr/>
          </p:nvPicPr>
          <p:blipFill>
            <a:blip r:embed="rId3"/>
            <a:stretch>
              <a:fillRect/>
            </a:stretch>
          </p:blipFill>
          <p:spPr>
            <a:xfrm>
              <a:off x="840" y="1211"/>
              <a:ext cx="6807" cy="3968"/>
            </a:xfrm>
            <a:prstGeom prst="rect">
              <a:avLst/>
            </a:prstGeom>
          </p:spPr>
        </p:pic>
        <p:sp>
          <p:nvSpPr>
            <p:cNvPr id="19" name="文本框 18"/>
            <p:cNvSpPr txBox="1"/>
            <p:nvPr/>
          </p:nvSpPr>
          <p:spPr>
            <a:xfrm>
              <a:off x="1014" y="1019"/>
              <a:ext cx="6633" cy="410"/>
            </a:xfrm>
            <a:prstGeom prst="rect">
              <a:avLst/>
            </a:prstGeom>
            <a:noFill/>
          </p:spPr>
          <p:txBody>
            <a:bodyPr wrap="square" rtlCol="0">
              <a:noAutofit/>
            </a:bodyPr>
            <a:p>
              <a:pPr algn="ctr"/>
              <a:r>
                <a:rPr lang="zh-CN" altLang="en-US" sz="1200"/>
                <a:t>表</a:t>
              </a:r>
              <a:r>
                <a:rPr lang="en-US" altLang="zh-CN" sz="1200"/>
                <a:t> 1</a:t>
              </a:r>
              <a:endParaRPr lang="en-US" altLang="zh-CN" sz="1200"/>
            </a:p>
          </p:txBody>
        </p:sp>
      </p:grpSp>
      <p:sp>
        <p:nvSpPr>
          <p:cNvPr id="20" name="文本框 19"/>
          <p:cNvSpPr txBox="1"/>
          <p:nvPr/>
        </p:nvSpPr>
        <p:spPr>
          <a:xfrm>
            <a:off x="6629400" y="3288030"/>
            <a:ext cx="5124450" cy="3195320"/>
          </a:xfrm>
          <a:prstGeom prst="rect">
            <a:avLst/>
          </a:prstGeom>
          <a:noFill/>
        </p:spPr>
        <p:txBody>
          <a:bodyPr wrap="square" rtlCol="0">
            <a:noAutofit/>
          </a:bodyPr>
          <a:p>
            <a:pPr indent="457200" algn="just"/>
            <a:r>
              <a:rPr lang="zh-CN" altLang="en-US"/>
              <a:t>通过图</a:t>
            </a:r>
            <a:r>
              <a:rPr lang="en-US" altLang="zh-CN"/>
              <a:t> 5 </a:t>
            </a:r>
            <a:r>
              <a:rPr lang="zh-CN" altLang="en-US"/>
              <a:t>展示出的柱状图，我们可以直观地发现</a:t>
            </a:r>
            <a:r>
              <a:rPr lang="en-US" altLang="zh-CN"/>
              <a:t> </a:t>
            </a:r>
            <a:r>
              <a:rPr lang="zh-CN" altLang="en-US"/>
              <a:t>DER 模型在三种增量策略上始终优于所列其他模型，展现出优异</a:t>
            </a:r>
            <a:r>
              <a:rPr lang="zh-CN" altLang="en-US"/>
              <a:t>的性能。</a:t>
            </a:r>
            <a:endParaRPr lang="zh-CN" altLang="en-US"/>
          </a:p>
          <a:p>
            <a:pPr indent="457200" algn="just"/>
            <a:r>
              <a:rPr lang="zh-CN" altLang="en-US"/>
              <a:t>我们复现的 DER 模型在“Base-0 Inc-5”和“Base-0 Inc-10”上与论文数据基本一致，甚至略微高于论文数据；在“Base-50 Inc-10”上，我们复现的结果并没有论文数据好，这可能是“Base”发生变化时，模型参数需要进一步的调整，但复现结果仍然优于所列其他模型的准确率。</a:t>
            </a:r>
            <a:endParaRPr lang="zh-CN" altLang="en-US"/>
          </a:p>
        </p:txBody>
      </p:sp>
      <p:grpSp>
        <p:nvGrpSpPr>
          <p:cNvPr id="23" name="组合 22"/>
          <p:cNvGrpSpPr/>
          <p:nvPr/>
        </p:nvGrpSpPr>
        <p:grpSpPr>
          <a:xfrm>
            <a:off x="544830" y="3288665"/>
            <a:ext cx="5675630" cy="3408045"/>
            <a:chOff x="858" y="5179"/>
            <a:chExt cx="8938" cy="5367"/>
          </a:xfrm>
        </p:grpSpPr>
        <p:sp>
          <p:nvSpPr>
            <p:cNvPr id="17" name="文本框 16"/>
            <p:cNvSpPr txBox="1"/>
            <p:nvPr/>
          </p:nvSpPr>
          <p:spPr>
            <a:xfrm>
              <a:off x="858" y="10136"/>
              <a:ext cx="8938" cy="410"/>
            </a:xfrm>
            <a:prstGeom prst="rect">
              <a:avLst/>
            </a:prstGeom>
            <a:noFill/>
          </p:spPr>
          <p:txBody>
            <a:bodyPr wrap="square" rtlCol="0">
              <a:noAutofit/>
            </a:bodyPr>
            <a:p>
              <a:pPr algn="ctr"/>
              <a:r>
                <a:rPr lang="zh-CN" altLang="en-US" sz="1200"/>
                <a:t>图</a:t>
              </a:r>
              <a:r>
                <a:rPr lang="en-US" altLang="zh-CN" sz="1200"/>
                <a:t> 5</a:t>
              </a:r>
              <a:endParaRPr lang="en-US" altLang="zh-CN" sz="1200"/>
            </a:p>
          </p:txBody>
        </p:sp>
        <p:graphicFrame>
          <p:nvGraphicFramePr>
            <p:cNvPr id="12" name="图表 11" descr="7b0a202020202263686172745265734964223a20223230343734393637220a7d0a"/>
            <p:cNvGraphicFramePr>
              <a:graphicFrameLocks noChangeAspect="1"/>
            </p:cNvGraphicFramePr>
            <p:nvPr/>
          </p:nvGraphicFramePr>
          <p:xfrm>
            <a:off x="858" y="5179"/>
            <a:ext cx="8937" cy="4957"/>
          </p:xfrm>
          <a:graphic>
            <a:graphicData uri="http://schemas.openxmlformats.org/drawingml/2006/chart">
              <c:chart xmlns:c="http://schemas.openxmlformats.org/drawingml/2006/chart" xmlns:r="http://schemas.openxmlformats.org/officeDocument/2006/relationships" r:id="rId1"/>
            </a:graphicData>
          </a:graphic>
        </p:graphicFrame>
      </p:grpSp>
      <p:sp>
        <p:nvSpPr>
          <p:cNvPr id="25" name="圆角矩形 24"/>
          <p:cNvSpPr/>
          <p:nvPr/>
        </p:nvSpPr>
        <p:spPr>
          <a:xfrm>
            <a:off x="1605280" y="2646680"/>
            <a:ext cx="1707515" cy="447040"/>
          </a:xfrm>
          <a:prstGeom prst="roundRect">
            <a:avLst/>
          </a:prstGeom>
          <a:noFill/>
          <a:ln w="25400">
            <a:solidFill>
              <a:schemeClr val="accent2">
                <a:alpha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6" name="曲线连接符 25"/>
          <p:cNvCxnSpPr/>
          <p:nvPr/>
        </p:nvCxnSpPr>
        <p:spPr>
          <a:xfrm>
            <a:off x="3312795" y="2870200"/>
            <a:ext cx="3880485" cy="1838960"/>
          </a:xfrm>
          <a:prstGeom prst="curvedConnector3">
            <a:avLst>
              <a:gd name="adj1" fmla="val 77761"/>
            </a:avLst>
          </a:prstGeom>
          <a:ln w="22225">
            <a:solidFill>
              <a:schemeClr val="accent2">
                <a:alpha val="80000"/>
              </a:schemeClr>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linds(horizontal)">
                                      <p:cBhvr>
                                        <p:cTn id="11" dur="500"/>
                                        <p:tgtEl>
                                          <p:spTgt spid="21"/>
                                        </p:tgtEl>
                                      </p:cBhvr>
                                    </p:animEffect>
                                  </p:childTnLst>
                                </p:cTn>
                              </p:par>
                            </p:childTnLst>
                          </p:cTn>
                        </p:par>
                        <p:par>
                          <p:cTn id="12" fill="hold">
                            <p:stCondLst>
                              <p:cond delay="1000"/>
                            </p:stCondLst>
                            <p:childTnLst>
                              <p:par>
                                <p:cTn id="13" presetID="3" presetClass="entr" presetSubtype="5"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vertical)">
                                      <p:cBhvr>
                                        <p:cTn id="15" dur="500"/>
                                        <p:tgtEl>
                                          <p:spTgt spid="2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20" grpId="0"/>
      <p:bldP spid="20" grpId="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3</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655447" y="30005"/>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实验结果</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2" name="文本框 1"/>
          <p:cNvSpPr txBox="1"/>
          <p:nvPr/>
        </p:nvSpPr>
        <p:spPr>
          <a:xfrm>
            <a:off x="1221105" y="895985"/>
            <a:ext cx="9512300" cy="506730"/>
          </a:xfrm>
          <a:prstGeom prst="rect">
            <a:avLst/>
          </a:prstGeom>
          <a:noFill/>
        </p:spPr>
        <p:txBody>
          <a:bodyPr wrap="square" rtlCol="0">
            <a:spAutoFit/>
          </a:bodyPr>
          <a:lstStyle/>
          <a:p>
            <a:pPr indent="457200" algn="just">
              <a:lnSpc>
                <a:spcPct val="150000"/>
              </a:lnSpc>
            </a:pPr>
            <a:r>
              <a:rPr lang="zh-CN" altLang="en-US"/>
              <a:t>论文作者还对文中</a:t>
            </a:r>
            <a:r>
              <a:rPr lang="zh-CN" altLang="en-US"/>
              <a:t>新提出的扩展表示法和辅助损失进行了消融实验，得到表 2。</a:t>
            </a:r>
            <a:endParaRPr lang="zh-CN" altLang="en-US"/>
          </a:p>
        </p:txBody>
      </p:sp>
      <p:sp>
        <p:nvSpPr>
          <p:cNvPr id="19" name="文本框 18"/>
          <p:cNvSpPr txBox="1"/>
          <p:nvPr/>
        </p:nvSpPr>
        <p:spPr>
          <a:xfrm>
            <a:off x="5022215" y="92075"/>
            <a:ext cx="3986530" cy="368300"/>
          </a:xfrm>
          <a:prstGeom prst="rect">
            <a:avLst/>
          </a:prstGeom>
          <a:noFill/>
        </p:spPr>
        <p:txBody>
          <a:bodyPr wrap="square" rtlCol="0">
            <a:spAutoFit/>
          </a:bodyPr>
          <a:lstStyle/>
          <a:p>
            <a:r>
              <a:rPr lang="en-US" altLang="zh-CN">
                <a:solidFill>
                  <a:schemeClr val="bg1"/>
                </a:solidFill>
              </a:rPr>
              <a:t>DER </a:t>
            </a:r>
            <a:r>
              <a:rPr lang="zh-CN" altLang="en-US">
                <a:solidFill>
                  <a:schemeClr val="bg1"/>
                </a:solidFill>
              </a:rPr>
              <a:t>消融</a:t>
            </a:r>
            <a:r>
              <a:rPr lang="zh-CN" altLang="en-US">
                <a:solidFill>
                  <a:schemeClr val="bg1"/>
                </a:solidFill>
              </a:rPr>
              <a:t>实验</a:t>
            </a:r>
            <a:endParaRPr lang="zh-CN" altLang="en-US">
              <a:solidFill>
                <a:schemeClr val="bg1"/>
              </a:solidFill>
            </a:endParaRPr>
          </a:p>
        </p:txBody>
      </p:sp>
      <p:grpSp>
        <p:nvGrpSpPr>
          <p:cNvPr id="11" name="组合 10"/>
          <p:cNvGrpSpPr/>
          <p:nvPr/>
        </p:nvGrpSpPr>
        <p:grpSpPr>
          <a:xfrm>
            <a:off x="1220470" y="2254250"/>
            <a:ext cx="5350510" cy="2071370"/>
            <a:chOff x="839" y="1019"/>
            <a:chExt cx="8251" cy="3135"/>
          </a:xfrm>
        </p:grpSpPr>
        <p:pic>
          <p:nvPicPr>
            <p:cNvPr id="3" name="图片 2" descr="ablation study"/>
            <p:cNvPicPr>
              <a:picLocks noChangeAspect="1"/>
            </p:cNvPicPr>
            <p:nvPr/>
          </p:nvPicPr>
          <p:blipFill>
            <a:blip r:embed="rId2"/>
            <a:stretch>
              <a:fillRect/>
            </a:stretch>
          </p:blipFill>
          <p:spPr>
            <a:xfrm>
              <a:off x="840" y="1166"/>
              <a:ext cx="8250" cy="2988"/>
            </a:xfrm>
            <a:prstGeom prst="rect">
              <a:avLst/>
            </a:prstGeom>
          </p:spPr>
        </p:pic>
        <p:sp>
          <p:nvSpPr>
            <p:cNvPr id="9" name="文本框 8"/>
            <p:cNvSpPr txBox="1"/>
            <p:nvPr/>
          </p:nvSpPr>
          <p:spPr>
            <a:xfrm>
              <a:off x="839" y="1019"/>
              <a:ext cx="8251" cy="410"/>
            </a:xfrm>
            <a:prstGeom prst="rect">
              <a:avLst/>
            </a:prstGeom>
            <a:noFill/>
          </p:spPr>
          <p:txBody>
            <a:bodyPr wrap="square" rtlCol="0">
              <a:noAutofit/>
            </a:bodyPr>
            <a:p>
              <a:pPr algn="ctr"/>
              <a:r>
                <a:rPr lang="zh-CN" altLang="en-US" sz="1200"/>
                <a:t>表</a:t>
              </a:r>
              <a:r>
                <a:rPr lang="en-US" altLang="zh-CN" sz="1200"/>
                <a:t> 2</a:t>
              </a:r>
              <a:endParaRPr lang="en-US" altLang="zh-CN" sz="1200"/>
            </a:p>
          </p:txBody>
        </p:sp>
      </p:grpSp>
      <p:sp>
        <p:nvSpPr>
          <p:cNvPr id="16" name="文本框 15"/>
          <p:cNvSpPr txBox="1"/>
          <p:nvPr/>
        </p:nvSpPr>
        <p:spPr>
          <a:xfrm>
            <a:off x="6795770" y="3565525"/>
            <a:ext cx="4009390" cy="1191260"/>
          </a:xfrm>
          <a:prstGeom prst="rect">
            <a:avLst/>
          </a:prstGeom>
          <a:noFill/>
          <a:ln w="22225">
            <a:solidFill>
              <a:schemeClr val="accent2">
                <a:alpha val="80000"/>
              </a:schemeClr>
            </a:solidFill>
          </a:ln>
        </p:spPr>
        <p:txBody>
          <a:bodyPr wrap="square" rtlCol="0">
            <a:noAutofit/>
          </a:bodyPr>
          <a:p>
            <a:pPr indent="457200" algn="just"/>
            <a:r>
              <a:rPr lang="zh-CN" altLang="en-US">
                <a:sym typeface="+mn-ea"/>
              </a:rPr>
              <a:t>在使用扩展表示法的基础上，进一步添加辅助损失后，平均准确率也得到了一定的提高，具体提高了 2.10%，</a:t>
            </a:r>
            <a:endParaRPr lang="zh-CN" altLang="en-US">
              <a:sym typeface="+mn-ea"/>
            </a:endParaRPr>
          </a:p>
        </p:txBody>
      </p:sp>
      <p:sp>
        <p:nvSpPr>
          <p:cNvPr id="20" name="文本框 19"/>
          <p:cNvSpPr txBox="1"/>
          <p:nvPr/>
        </p:nvSpPr>
        <p:spPr>
          <a:xfrm>
            <a:off x="1220470" y="5274310"/>
            <a:ext cx="9584690" cy="932180"/>
          </a:xfrm>
          <a:prstGeom prst="rect">
            <a:avLst/>
          </a:prstGeom>
          <a:noFill/>
        </p:spPr>
        <p:txBody>
          <a:bodyPr wrap="square" rtlCol="0">
            <a:noAutofit/>
          </a:bodyPr>
          <a:p>
            <a:pPr indent="457200" algn="just">
              <a:lnSpc>
                <a:spcPct val="150000"/>
              </a:lnSpc>
              <a:buClrTx/>
              <a:buSzTx/>
              <a:buFontTx/>
            </a:pPr>
            <a:r>
              <a:rPr lang="zh-CN" altLang="en-US">
                <a:sym typeface="+mn-ea"/>
              </a:rPr>
              <a:t>总体而言，DER 新提出的组件的确能够改善模型性能，相比于原有模型平均准确率共提高了 13.52%。</a:t>
            </a:r>
            <a:endParaRPr lang="zh-CN" altLang="en-US">
              <a:sym typeface="+mn-ea"/>
            </a:endParaRPr>
          </a:p>
        </p:txBody>
      </p:sp>
      <p:sp>
        <p:nvSpPr>
          <p:cNvPr id="22" name="矩形 21"/>
          <p:cNvSpPr/>
          <p:nvPr/>
        </p:nvSpPr>
        <p:spPr>
          <a:xfrm>
            <a:off x="5271135" y="3545205"/>
            <a:ext cx="883920" cy="568325"/>
          </a:xfrm>
          <a:prstGeom prst="rect">
            <a:avLst/>
          </a:prstGeom>
          <a:ln w="22225">
            <a:solidFill>
              <a:schemeClr val="accent2">
                <a:alpha val="8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文本框 11"/>
          <p:cNvSpPr txBox="1"/>
          <p:nvPr/>
        </p:nvSpPr>
        <p:spPr>
          <a:xfrm>
            <a:off x="6795770" y="1873250"/>
            <a:ext cx="4009390" cy="1221740"/>
          </a:xfrm>
          <a:prstGeom prst="rect">
            <a:avLst/>
          </a:prstGeom>
          <a:noFill/>
          <a:ln w="22225">
            <a:solidFill>
              <a:srgbClr val="0070C0">
                <a:alpha val="80000"/>
              </a:srgbClr>
            </a:solidFill>
          </a:ln>
        </p:spPr>
        <p:txBody>
          <a:bodyPr wrap="square" rtlCol="0">
            <a:noAutofit/>
          </a:bodyPr>
          <a:p>
            <a:pPr indent="457200" algn="just"/>
            <a:r>
              <a:rPr lang="zh-CN" altLang="en-US"/>
              <a:t>加入扩展表示法后，对模型产生了显著的积极作用，平均准确率由 61.84% 大幅提高到 73.26%，极大地</a:t>
            </a:r>
            <a:r>
              <a:rPr lang="zh-CN" altLang="en-US">
                <a:sym typeface="+mn-ea"/>
              </a:rPr>
              <a:t>提高了模型性能。</a:t>
            </a:r>
            <a:endParaRPr lang="zh-CN" altLang="en-US"/>
          </a:p>
          <a:p>
            <a:pPr indent="457200" algn="just"/>
            <a:endParaRPr lang="zh-CN" altLang="en-US"/>
          </a:p>
        </p:txBody>
      </p:sp>
      <p:sp>
        <p:nvSpPr>
          <p:cNvPr id="21" name="矩形 20"/>
          <p:cNvSpPr/>
          <p:nvPr/>
        </p:nvSpPr>
        <p:spPr>
          <a:xfrm>
            <a:off x="5103495" y="3226435"/>
            <a:ext cx="883920" cy="568325"/>
          </a:xfrm>
          <a:prstGeom prst="rect">
            <a:avLst/>
          </a:prstGeom>
          <a:ln w="22225">
            <a:solidFill>
              <a:srgbClr val="0070C0">
                <a:alpha val="80000"/>
              </a:srgb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3" name="直接箭头连接符 22"/>
          <p:cNvCxnSpPr>
            <a:endCxn id="12" idx="1"/>
          </p:cNvCxnSpPr>
          <p:nvPr/>
        </p:nvCxnSpPr>
        <p:spPr>
          <a:xfrm flipV="1">
            <a:off x="5974080" y="2484120"/>
            <a:ext cx="821690" cy="751840"/>
          </a:xfrm>
          <a:prstGeom prst="straightConnector1">
            <a:avLst/>
          </a:prstGeom>
          <a:ln w="22225">
            <a:solidFill>
              <a:srgbClr val="0070C0">
                <a:alpha val="80000"/>
              </a:srgbClr>
            </a:solidFill>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stCxn id="22" idx="3"/>
            <a:endCxn id="16" idx="1"/>
          </p:cNvCxnSpPr>
          <p:nvPr/>
        </p:nvCxnSpPr>
        <p:spPr>
          <a:xfrm>
            <a:off x="6155055" y="3829685"/>
            <a:ext cx="640715" cy="331470"/>
          </a:xfrm>
          <a:prstGeom prst="straightConnector1">
            <a:avLst/>
          </a:prstGeom>
          <a:ln w="22225">
            <a:solidFill>
              <a:schemeClr val="accent2">
                <a:alpha val="80000"/>
              </a:schemeClr>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par>
                          <p:cTn id="16" fill="hold">
                            <p:stCondLst>
                              <p:cond delay="1500"/>
                            </p:stCondLst>
                            <p:childTnLst>
                              <p:par>
                                <p:cTn id="17" presetID="3" presetClass="entr" presetSubtype="5"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vertical)">
                                      <p:cBhvr>
                                        <p:cTn id="19" dur="500"/>
                                        <p:tgtEl>
                                          <p:spTgt spid="23"/>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3" presetClass="entr" presetSubtype="5"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vertical)">
                                      <p:cBhvr>
                                        <p:cTn id="31" dur="500"/>
                                        <p:tgtEl>
                                          <p:spTgt spid="24"/>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par>
                          <p:cTn id="36" fill="hold">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P spid="12" grpId="0" animBg="1"/>
      <p:bldP spid="22" grpId="0" animBg="1"/>
      <p:bldP spid="16"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4</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1012952" y="50960"/>
            <a:ext cx="9944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总结</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grpSp>
        <p:nvGrpSpPr>
          <p:cNvPr id="2" name="组合 1"/>
          <p:cNvGrpSpPr/>
          <p:nvPr/>
        </p:nvGrpSpPr>
        <p:grpSpPr>
          <a:xfrm>
            <a:off x="1416685" y="2723515"/>
            <a:ext cx="4356735" cy="683895"/>
            <a:chOff x="6412407" y="1639162"/>
            <a:chExt cx="4356436" cy="684489"/>
          </a:xfrm>
        </p:grpSpPr>
        <p:grpSp>
          <p:nvGrpSpPr>
            <p:cNvPr id="9" name="组合 8"/>
            <p:cNvGrpSpPr/>
            <p:nvPr/>
          </p:nvGrpSpPr>
          <p:grpSpPr>
            <a:xfrm>
              <a:off x="6421596" y="1639162"/>
              <a:ext cx="747694" cy="684489"/>
              <a:chOff x="1081651" y="2284965"/>
              <a:chExt cx="747694" cy="684489"/>
            </a:xfrm>
          </p:grpSpPr>
          <p:sp>
            <p:nvSpPr>
              <p:cNvPr id="12" name="矩形 11"/>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13" name="矩形 12"/>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20" name="组合 19"/>
            <p:cNvGrpSpPr/>
            <p:nvPr/>
          </p:nvGrpSpPr>
          <p:grpSpPr>
            <a:xfrm>
              <a:off x="6412407" y="1665111"/>
              <a:ext cx="4356436" cy="626662"/>
              <a:chOff x="6816637" y="1653822"/>
              <a:chExt cx="4356436" cy="626662"/>
            </a:xfrm>
          </p:grpSpPr>
          <p:sp>
            <p:nvSpPr>
              <p:cNvPr id="21" name="矩形 20"/>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02</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22" name="文本框 2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790" y="1696412"/>
                <a:ext cx="3471283" cy="58407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论文主要内容</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23" name="组合 22"/>
          <p:cNvGrpSpPr/>
          <p:nvPr/>
        </p:nvGrpSpPr>
        <p:grpSpPr>
          <a:xfrm>
            <a:off x="1416381" y="1676781"/>
            <a:ext cx="6120130" cy="1144819"/>
            <a:chOff x="6412407" y="1639162"/>
            <a:chExt cx="6120130" cy="1144819"/>
          </a:xfrm>
        </p:grpSpPr>
        <p:grpSp>
          <p:nvGrpSpPr>
            <p:cNvPr id="24" name="组合 23"/>
            <p:cNvGrpSpPr/>
            <p:nvPr/>
          </p:nvGrpSpPr>
          <p:grpSpPr>
            <a:xfrm>
              <a:off x="6421596" y="1639162"/>
              <a:ext cx="747694" cy="684489"/>
              <a:chOff x="1081651" y="2284965"/>
              <a:chExt cx="747694" cy="684489"/>
            </a:xfrm>
          </p:grpSpPr>
          <p:sp>
            <p:nvSpPr>
              <p:cNvPr id="25" name="矩形 24"/>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26" name="矩形 25"/>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27" name="组合 26"/>
            <p:cNvGrpSpPr/>
            <p:nvPr/>
          </p:nvGrpSpPr>
          <p:grpSpPr>
            <a:xfrm>
              <a:off x="6412407" y="1665111"/>
              <a:ext cx="6120130" cy="1118870"/>
              <a:chOff x="6816637" y="1653822"/>
              <a:chExt cx="6120130" cy="1118870"/>
            </a:xfrm>
          </p:grpSpPr>
          <p:sp>
            <p:nvSpPr>
              <p:cNvPr id="28" name="矩形 27"/>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01</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29" name="文本框 28"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827" y="1696367"/>
                <a:ext cx="5234940" cy="107632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发展趋势</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320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30" name="组合 29"/>
          <p:cNvGrpSpPr/>
          <p:nvPr/>
        </p:nvGrpSpPr>
        <p:grpSpPr>
          <a:xfrm>
            <a:off x="1416381" y="3782400"/>
            <a:ext cx="4356436" cy="1144805"/>
            <a:chOff x="6412407" y="1639162"/>
            <a:chExt cx="4356436" cy="1145799"/>
          </a:xfrm>
        </p:grpSpPr>
        <p:grpSp>
          <p:nvGrpSpPr>
            <p:cNvPr id="31" name="组合 30"/>
            <p:cNvGrpSpPr/>
            <p:nvPr/>
          </p:nvGrpSpPr>
          <p:grpSpPr>
            <a:xfrm>
              <a:off x="6421596" y="1639162"/>
              <a:ext cx="747694" cy="684489"/>
              <a:chOff x="1081651" y="2284965"/>
              <a:chExt cx="747694" cy="684489"/>
            </a:xfrm>
          </p:grpSpPr>
          <p:sp>
            <p:nvSpPr>
              <p:cNvPr id="32" name="矩形 31"/>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33" name="矩形 32"/>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34" name="组合 33"/>
            <p:cNvGrpSpPr/>
            <p:nvPr/>
          </p:nvGrpSpPr>
          <p:grpSpPr>
            <a:xfrm>
              <a:off x="6412407" y="1665111"/>
              <a:ext cx="4356436" cy="1119850"/>
              <a:chOff x="6816637" y="1653822"/>
              <a:chExt cx="4356436" cy="1119850"/>
            </a:xfrm>
          </p:grpSpPr>
          <p:sp>
            <p:nvSpPr>
              <p:cNvPr id="35" name="矩形 34"/>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03</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36" name="文本框 3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790" y="1696412"/>
                <a:ext cx="3471283" cy="107726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实验结果</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37" name="组合 36"/>
          <p:cNvGrpSpPr/>
          <p:nvPr/>
        </p:nvGrpSpPr>
        <p:grpSpPr>
          <a:xfrm>
            <a:off x="1429716" y="4894920"/>
            <a:ext cx="756883" cy="683895"/>
            <a:chOff x="6412407" y="1639162"/>
            <a:chExt cx="756883" cy="684489"/>
          </a:xfrm>
        </p:grpSpPr>
        <p:grpSp>
          <p:nvGrpSpPr>
            <p:cNvPr id="38" name="组合 37"/>
            <p:cNvGrpSpPr/>
            <p:nvPr/>
          </p:nvGrpSpPr>
          <p:grpSpPr>
            <a:xfrm>
              <a:off x="6421596" y="1639162"/>
              <a:ext cx="747694" cy="684489"/>
              <a:chOff x="1081651" y="2284965"/>
              <a:chExt cx="747694" cy="684489"/>
            </a:xfrm>
          </p:grpSpPr>
          <p:sp>
            <p:nvSpPr>
              <p:cNvPr id="39" name="矩形 38"/>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40" name="矩形 39"/>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sp>
          <p:nvSpPr>
            <p:cNvPr id="62" name="矩形 61"/>
            <p:cNvSpPr/>
            <p:nvPr/>
          </p:nvSpPr>
          <p:spPr>
            <a:xfrm>
              <a:off x="6412407" y="1665111"/>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04</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grpSp>
      <p:sp>
        <p:nvSpPr>
          <p:cNvPr id="43" name="文本框 4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2314869" y="4963400"/>
            <a:ext cx="3471283" cy="5835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总结</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1" name="矩形 10"/>
          <p:cNvSpPr/>
          <p:nvPr/>
        </p:nvSpPr>
        <p:spPr>
          <a:xfrm>
            <a:off x="1012825" y="1600200"/>
            <a:ext cx="6106160" cy="2967355"/>
          </a:xfrm>
          <a:prstGeom prst="rect">
            <a:avLst/>
          </a:prstGeom>
          <a:solidFill>
            <a:schemeClr val="bg1">
              <a:alpha val="92000"/>
            </a:schemeClr>
          </a:solidFill>
          <a:ln w="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4</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1012952" y="50960"/>
            <a:ext cx="9944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charset="-122"/>
                <a:ea typeface="微软雅黑" panose="020B0503020204020204" charset="-122"/>
              </a:rPr>
              <a:t>总结</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5877560" y="76200"/>
            <a:ext cx="1339215" cy="368300"/>
          </a:xfrm>
          <a:prstGeom prst="rect">
            <a:avLst/>
          </a:prstGeom>
          <a:noFill/>
        </p:spPr>
        <p:txBody>
          <a:bodyPr wrap="square" rtlCol="0">
            <a:spAutoFit/>
          </a:bodyPr>
          <a:lstStyle/>
          <a:p>
            <a:r>
              <a:rPr lang="zh-CN" altLang="en-US">
                <a:solidFill>
                  <a:schemeClr val="bg1"/>
                </a:solidFill>
              </a:rPr>
              <a:t>本文工作</a:t>
            </a:r>
            <a:endParaRPr lang="zh-CN" altLang="en-US">
              <a:solidFill>
                <a:schemeClr val="bg1"/>
              </a:solidFill>
            </a:endParaRPr>
          </a:p>
        </p:txBody>
      </p:sp>
      <p:sp>
        <p:nvSpPr>
          <p:cNvPr id="19" name="文本框 18"/>
          <p:cNvSpPr txBox="1"/>
          <p:nvPr/>
        </p:nvSpPr>
        <p:spPr>
          <a:xfrm>
            <a:off x="644525" y="1138555"/>
            <a:ext cx="10709275" cy="2410460"/>
          </a:xfrm>
          <a:prstGeom prst="rect">
            <a:avLst/>
          </a:prstGeom>
          <a:noFill/>
        </p:spPr>
        <p:txBody>
          <a:bodyPr wrap="square" rtlCol="0">
            <a:noAutofit/>
          </a:bodyPr>
          <a:lstStyle/>
          <a:p>
            <a:pPr indent="457200" algn="just">
              <a:lnSpc>
                <a:spcPct val="150000"/>
              </a:lnSpc>
            </a:pPr>
            <a:r>
              <a:rPr lang="zh-CN" altLang="en-US" sz="2000"/>
              <a:t>在这项工作中，DER 提出了一种动态可扩展的表示法，以改进先前在类增量学习领域中的传统表示方法。在每一步的训练过程中，该模型会冻结前一个任务所学到的表示，并通过新增参数化特征增强其表示能力。此外，DER 引入了基于信道级掩码的剪枝策略，依据新类别的复杂度和辅助损失动态扩展表示法，从而更好地学习新的判别特征，同时还能减少模型的参数数量。</a:t>
            </a:r>
            <a:endParaRPr lang="zh-CN" altLang="en-US" sz="2000"/>
          </a:p>
        </p:txBody>
      </p:sp>
      <p:sp>
        <p:nvSpPr>
          <p:cNvPr id="2" name="文本框 1"/>
          <p:cNvSpPr txBox="1"/>
          <p:nvPr/>
        </p:nvSpPr>
        <p:spPr>
          <a:xfrm>
            <a:off x="643890" y="3712845"/>
            <a:ext cx="10599420" cy="2459990"/>
          </a:xfrm>
          <a:prstGeom prst="rect">
            <a:avLst/>
          </a:prstGeom>
          <a:noFill/>
        </p:spPr>
        <p:txBody>
          <a:bodyPr wrap="square" rtlCol="0">
            <a:noAutofit/>
          </a:bodyPr>
          <a:p>
            <a:pPr indent="457200" algn="just">
              <a:lnSpc>
                <a:spcPct val="150000"/>
              </a:lnSpc>
            </a:pPr>
            <a:r>
              <a:rPr lang="zh-CN" altLang="en-US" sz="2000">
                <a:sym typeface="+mn-ea"/>
              </a:rPr>
              <a:t>我们对 DER 在三种增量学习任务上进行了实验复现，进一步验证了 DER 的有效性，并展示了其在不同任务中的适用性，通过精细的参数调优，复现结果与原始论文中的实验结果基本一致，甚至在某些任务中略微优于原始论文，成功再现了该论文的实验结论。这表明 DER 能够有效地缓解类增量学习中的灾难性遗忘，证明了其在保持旧知识的同时学习新知识的良好能力，展现出其在类增量学习中的潜力和优势。</a:t>
            </a:r>
            <a:endParaRPr lang="zh-CN" altLang="en-US" sz="2000"/>
          </a:p>
          <a:p>
            <a:endParaRPr lang="zh-CN" alt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t="2810" b="2810"/>
          <a:stretch>
            <a:fillRect/>
          </a:stretch>
        </p:blipFill>
        <p:spPr>
          <a:xfrm>
            <a:off x="0" y="0"/>
            <a:ext cx="12192000" cy="6858000"/>
          </a:xfrm>
          <a:prstGeom prst="rect">
            <a:avLst/>
          </a:prstGeom>
        </p:spPr>
      </p:pic>
      <p:sp>
        <p:nvSpPr>
          <p:cNvPr id="7" name="矩形 6"/>
          <p:cNvSpPr/>
          <p:nvPr/>
        </p:nvSpPr>
        <p:spPr>
          <a:xfrm>
            <a:off x="0" y="-8678"/>
            <a:ext cx="12192000" cy="6866678"/>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1" name="文本框 10"/>
          <p:cNvSpPr txBox="1"/>
          <p:nvPr/>
        </p:nvSpPr>
        <p:spPr>
          <a:xfrm>
            <a:off x="2009140" y="3567430"/>
            <a:ext cx="8173085" cy="1586230"/>
          </a:xfrm>
          <a:prstGeom prst="rect">
            <a:avLst/>
          </a:prstGeom>
          <a:solidFill>
            <a:srgbClr val="16593C">
              <a:alpha val="80000"/>
            </a:srgbClr>
          </a:solidFill>
        </p:spPr>
        <p:txBody>
          <a:bodyPr wrap="square" rtlCol="0">
            <a:no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7200" b="0" i="0" u="none" strike="noStrike" kern="800" cap="none" spc="10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感谢聆听</a:t>
            </a:r>
            <a:endParaRPr kumimoji="0" lang="zh-CN" altLang="en-US" sz="8800" b="0" i="0" u="none" strike="noStrike" kern="800" cap="none" spc="10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2" name="灯片编号占位符 1"/>
          <p:cNvSpPr>
            <a:spLocks noGrp="1"/>
          </p:cNvSpPr>
          <p:nvPr>
            <p:ph type="sldNum" sz="quarter" idx="12"/>
          </p:nvPr>
        </p:nvSpPr>
        <p:spPr/>
        <p:txBody>
          <a:bodyPr/>
          <a:lstStyle/>
          <a:p>
            <a:fld id="{000101F6-C45E-491C-967D-0AF9BBB22FF5}" type="slidenum">
              <a:rPr lang="zh-CN" altLang="en-US" smtClean="0"/>
            </a:fld>
            <a:endParaRPr lang="zh-CN" altLang="en-US"/>
          </a:p>
        </p:txBody>
      </p:sp>
      <p:sp>
        <p:nvSpPr>
          <p:cNvPr id="3" name="文本框 2"/>
          <p:cNvSpPr txBox="1"/>
          <p:nvPr/>
        </p:nvSpPr>
        <p:spPr>
          <a:xfrm>
            <a:off x="4857750" y="5973445"/>
            <a:ext cx="5324475" cy="583565"/>
          </a:xfrm>
          <a:prstGeom prst="rect">
            <a:avLst/>
          </a:prstGeom>
          <a:noFill/>
        </p:spPr>
        <p:txBody>
          <a:bodyPr wrap="square" rtlCol="0">
            <a:spAutoFit/>
          </a:bodyPr>
          <a:p>
            <a:r>
              <a:rPr lang="zh-CN" altLang="en-US" sz="3200" dirty="0">
                <a:solidFill>
                  <a:schemeClr val="tx1"/>
                </a:solidFill>
              </a:rPr>
              <a:t>小组成员：熊洲洲、刘元昊</a:t>
            </a:r>
            <a:endParaRPr lang="zh-CN" altLang="en-US" sz="3200"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endParaRPr lang="zh-CN" altLang="en-US" sz="2800" b="1" dirty="0">
                <a:solidFill>
                  <a:schemeClr val="bg1"/>
                </a:solidFill>
                <a:latin typeface="微软雅黑" panose="020B0503020204020204" charset="-122"/>
                <a:ea typeface="微软雅黑" panose="020B0503020204020204" charset="-122"/>
              </a:endParaRPr>
            </a:p>
          </p:txBody>
        </p:sp>
      </p:grpSp>
      <p:sp>
        <p:nvSpPr>
          <p:cNvPr id="7" name="文本框 6"/>
          <p:cNvSpPr txBox="1"/>
          <p:nvPr/>
        </p:nvSpPr>
        <p:spPr>
          <a:xfrm>
            <a:off x="732917" y="19210"/>
            <a:ext cx="18072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charset="-122"/>
                <a:ea typeface="微软雅黑" panose="020B0503020204020204" charset="-122"/>
                <a:sym typeface="+mn-ea"/>
              </a:rPr>
              <a:t>发展趋势</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grpSp>
        <p:nvGrpSpPr>
          <p:cNvPr id="2" name="组合 1"/>
          <p:cNvGrpSpPr/>
          <p:nvPr/>
        </p:nvGrpSpPr>
        <p:grpSpPr>
          <a:xfrm>
            <a:off x="1416685" y="2723515"/>
            <a:ext cx="4356735" cy="683895"/>
            <a:chOff x="6412407" y="1639162"/>
            <a:chExt cx="4356436" cy="684489"/>
          </a:xfrm>
        </p:grpSpPr>
        <p:grpSp>
          <p:nvGrpSpPr>
            <p:cNvPr id="9" name="组合 8"/>
            <p:cNvGrpSpPr/>
            <p:nvPr/>
          </p:nvGrpSpPr>
          <p:grpSpPr>
            <a:xfrm>
              <a:off x="6421596" y="1639162"/>
              <a:ext cx="747694" cy="684489"/>
              <a:chOff x="1081651" y="2284965"/>
              <a:chExt cx="747694" cy="684489"/>
            </a:xfrm>
          </p:grpSpPr>
          <p:sp>
            <p:nvSpPr>
              <p:cNvPr id="12" name="矩形 11"/>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13" name="矩形 12"/>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20" name="组合 19"/>
            <p:cNvGrpSpPr/>
            <p:nvPr/>
          </p:nvGrpSpPr>
          <p:grpSpPr>
            <a:xfrm>
              <a:off x="6412407" y="1665111"/>
              <a:ext cx="4356436" cy="626662"/>
              <a:chOff x="6816637" y="1653822"/>
              <a:chExt cx="4356436" cy="626662"/>
            </a:xfrm>
          </p:grpSpPr>
          <p:sp>
            <p:nvSpPr>
              <p:cNvPr id="21" name="矩形 20"/>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02</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22" name="文本框 2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790" y="1696412"/>
                <a:ext cx="3471283" cy="58407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论文主要内容</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23" name="组合 22"/>
          <p:cNvGrpSpPr/>
          <p:nvPr/>
        </p:nvGrpSpPr>
        <p:grpSpPr>
          <a:xfrm>
            <a:off x="1416381" y="1676781"/>
            <a:ext cx="6120130" cy="1144819"/>
            <a:chOff x="6412407" y="1639162"/>
            <a:chExt cx="6120130" cy="1144819"/>
          </a:xfrm>
        </p:grpSpPr>
        <p:grpSp>
          <p:nvGrpSpPr>
            <p:cNvPr id="24" name="组合 23"/>
            <p:cNvGrpSpPr/>
            <p:nvPr/>
          </p:nvGrpSpPr>
          <p:grpSpPr>
            <a:xfrm>
              <a:off x="6421596" y="1639162"/>
              <a:ext cx="747694" cy="684489"/>
              <a:chOff x="1081651" y="2284965"/>
              <a:chExt cx="747694" cy="684489"/>
            </a:xfrm>
          </p:grpSpPr>
          <p:sp>
            <p:nvSpPr>
              <p:cNvPr id="25" name="矩形 24"/>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26" name="矩形 25"/>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27" name="组合 26"/>
            <p:cNvGrpSpPr/>
            <p:nvPr/>
          </p:nvGrpSpPr>
          <p:grpSpPr>
            <a:xfrm>
              <a:off x="6412407" y="1665111"/>
              <a:ext cx="6120130" cy="1118870"/>
              <a:chOff x="6816637" y="1653822"/>
              <a:chExt cx="6120130" cy="1118870"/>
            </a:xfrm>
          </p:grpSpPr>
          <p:sp>
            <p:nvSpPr>
              <p:cNvPr id="28" name="矩形 27"/>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01</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29" name="文本框 28"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827" y="1696367"/>
                <a:ext cx="5234940" cy="107632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发展趋势</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320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30" name="组合 29"/>
          <p:cNvGrpSpPr/>
          <p:nvPr/>
        </p:nvGrpSpPr>
        <p:grpSpPr>
          <a:xfrm>
            <a:off x="1416381" y="3782400"/>
            <a:ext cx="4356436" cy="1144805"/>
            <a:chOff x="6412407" y="1639162"/>
            <a:chExt cx="4356436" cy="1145799"/>
          </a:xfrm>
        </p:grpSpPr>
        <p:grpSp>
          <p:nvGrpSpPr>
            <p:cNvPr id="31" name="组合 30"/>
            <p:cNvGrpSpPr/>
            <p:nvPr/>
          </p:nvGrpSpPr>
          <p:grpSpPr>
            <a:xfrm>
              <a:off x="6421596" y="1639162"/>
              <a:ext cx="747694" cy="684489"/>
              <a:chOff x="1081651" y="2284965"/>
              <a:chExt cx="747694" cy="684489"/>
            </a:xfrm>
          </p:grpSpPr>
          <p:sp>
            <p:nvSpPr>
              <p:cNvPr id="32" name="矩形 31"/>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33" name="矩形 32"/>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grpSp>
          <p:nvGrpSpPr>
            <p:cNvPr id="34" name="组合 33"/>
            <p:cNvGrpSpPr/>
            <p:nvPr/>
          </p:nvGrpSpPr>
          <p:grpSpPr>
            <a:xfrm>
              <a:off x="6412407" y="1665111"/>
              <a:ext cx="4356436" cy="1119850"/>
              <a:chOff x="6816637" y="1653822"/>
              <a:chExt cx="4356436" cy="1119850"/>
            </a:xfrm>
          </p:grpSpPr>
          <p:sp>
            <p:nvSpPr>
              <p:cNvPr id="35" name="矩形 34"/>
              <p:cNvSpPr/>
              <p:nvPr/>
            </p:nvSpPr>
            <p:spPr>
              <a:xfrm>
                <a:off x="6816637" y="1653822"/>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03</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36" name="文本框 3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701790" y="1696412"/>
                <a:ext cx="3471283" cy="107726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b="1" noProof="0" dirty="0">
                    <a:ln>
                      <a:noFill/>
                    </a:ln>
                    <a:effectLst/>
                    <a:uLnTx/>
                    <a:uFillTx/>
                    <a:latin typeface="黑体" panose="02010609060101010101" pitchFamily="49" charset="-122"/>
                    <a:ea typeface="黑体" panose="02010609060101010101" pitchFamily="49" charset="-122"/>
                    <a:sym typeface="+mn-ea"/>
                  </a:rPr>
                  <a:t>实验结果</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grpSp>
      </p:grpSp>
      <p:grpSp>
        <p:nvGrpSpPr>
          <p:cNvPr id="37" name="组合 36"/>
          <p:cNvGrpSpPr/>
          <p:nvPr/>
        </p:nvGrpSpPr>
        <p:grpSpPr>
          <a:xfrm>
            <a:off x="1429716" y="4894920"/>
            <a:ext cx="756883" cy="683895"/>
            <a:chOff x="6412407" y="1639162"/>
            <a:chExt cx="756883" cy="684489"/>
          </a:xfrm>
        </p:grpSpPr>
        <p:grpSp>
          <p:nvGrpSpPr>
            <p:cNvPr id="38" name="组合 37"/>
            <p:cNvGrpSpPr/>
            <p:nvPr/>
          </p:nvGrpSpPr>
          <p:grpSpPr>
            <a:xfrm>
              <a:off x="6421596" y="1639162"/>
              <a:ext cx="747694" cy="684489"/>
              <a:chOff x="1081651" y="2284965"/>
              <a:chExt cx="747694" cy="684489"/>
            </a:xfrm>
          </p:grpSpPr>
          <p:sp>
            <p:nvSpPr>
              <p:cNvPr id="39" name="矩形 38"/>
              <p:cNvSpPr/>
              <p:nvPr/>
            </p:nvSpPr>
            <p:spPr>
              <a:xfrm>
                <a:off x="1219110" y="2359219"/>
                <a:ext cx="610235" cy="610235"/>
              </a:xfrm>
              <a:prstGeom prst="rect">
                <a:avLst/>
              </a:prstGeom>
              <a:noFill/>
              <a:ln w="22225">
                <a:solidFill>
                  <a:srgbClr val="16593C">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sp>
            <p:nvSpPr>
              <p:cNvPr id="40" name="矩形 39"/>
              <p:cNvSpPr/>
              <p:nvPr/>
            </p:nvSpPr>
            <p:spPr>
              <a:xfrm>
                <a:off x="1081651" y="2284965"/>
                <a:ext cx="581660" cy="527643"/>
              </a:xfrm>
              <a:prstGeom prst="rect">
                <a:avLst/>
              </a:prstGeom>
              <a:solidFill>
                <a:srgbClr val="16593C"/>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MingLiU-ExtB" panose="02020500000000000000" charset="-120"/>
                  <a:cs typeface="+mn-cs"/>
                  <a:sym typeface="Courier New" panose="02070309020205020404" charset="0"/>
                </a:endParaRPr>
              </a:p>
            </p:txBody>
          </p:sp>
        </p:grpSp>
        <p:sp>
          <p:nvSpPr>
            <p:cNvPr id="62" name="矩形 61"/>
            <p:cNvSpPr/>
            <p:nvPr/>
          </p:nvSpPr>
          <p:spPr>
            <a:xfrm>
              <a:off x="6412407" y="1665111"/>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04</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grpSp>
      <p:sp>
        <p:nvSpPr>
          <p:cNvPr id="43" name="文本框 4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2314869" y="4963400"/>
            <a:ext cx="3471283" cy="5835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总结</a:t>
            </a:r>
            <a:endParaRPr kumimoji="0" lang="zh-CN" altLang="en-US" sz="32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sp>
        <p:nvSpPr>
          <p:cNvPr id="3" name="文本框 2"/>
          <p:cNvSpPr txBox="1"/>
          <p:nvPr/>
        </p:nvSpPr>
        <p:spPr>
          <a:xfrm>
            <a:off x="65706" y="7595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1</a:t>
            </a:r>
            <a:endParaRPr lang="zh-CN" altLang="en-US" sz="2800" b="1" dirty="0">
              <a:solidFill>
                <a:schemeClr val="bg1"/>
              </a:solidFill>
              <a:latin typeface="微软雅黑" panose="020B0503020204020204" charset="-122"/>
              <a:ea typeface="微软雅黑" panose="020B0503020204020204" charset="-122"/>
            </a:endParaRPr>
          </a:p>
        </p:txBody>
      </p:sp>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46" name="矩形 45"/>
          <p:cNvSpPr/>
          <p:nvPr/>
        </p:nvSpPr>
        <p:spPr>
          <a:xfrm>
            <a:off x="963930" y="2647315"/>
            <a:ext cx="6014720" cy="3625215"/>
          </a:xfrm>
          <a:prstGeom prst="rect">
            <a:avLst/>
          </a:prstGeom>
          <a:solidFill>
            <a:schemeClr val="bg1">
              <a:alpha val="92000"/>
            </a:schemeClr>
          </a:solidFill>
          <a:ln w="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3" name="文本框 2"/>
          <p:cNvSpPr txBox="1"/>
          <p:nvPr/>
        </p:nvSpPr>
        <p:spPr>
          <a:xfrm>
            <a:off x="65706" y="7595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1</a:t>
            </a:r>
            <a:endParaRPr lang="zh-CN" altLang="en-US" sz="2800" b="1" dirty="0">
              <a:solidFill>
                <a:schemeClr val="bg1"/>
              </a:solidFill>
              <a:latin typeface="微软雅黑" panose="020B0503020204020204" charset="-122"/>
              <a:ea typeface="微软雅黑" panose="020B0503020204020204" charset="-122"/>
            </a:endParaRPr>
          </a:p>
        </p:txBody>
      </p:sp>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5388610" y="80010"/>
            <a:ext cx="2743200" cy="368300"/>
          </a:xfrm>
          <a:prstGeom prst="rect">
            <a:avLst/>
          </a:prstGeom>
          <a:noFill/>
        </p:spPr>
        <p:txBody>
          <a:bodyPr wrap="square" rtlCol="0">
            <a:spAutoFit/>
          </a:bodyPr>
          <a:lstStyle/>
          <a:p>
            <a:r>
              <a:rPr lang="zh-CN" altLang="en-US">
                <a:solidFill>
                  <a:schemeClr val="bg1"/>
                </a:solidFill>
              </a:rPr>
              <a:t>类增量学习</a:t>
            </a:r>
            <a:r>
              <a:rPr lang="zh-CN" altLang="en-US">
                <a:solidFill>
                  <a:schemeClr val="bg1"/>
                </a:solidFill>
              </a:rPr>
              <a:t>概述</a:t>
            </a:r>
            <a:endParaRPr lang="zh-CN" altLang="en-US">
              <a:solidFill>
                <a:schemeClr val="bg1"/>
              </a:solidFill>
            </a:endParaRPr>
          </a:p>
        </p:txBody>
      </p:sp>
      <p:sp>
        <p:nvSpPr>
          <p:cNvPr id="2" name="文本框 1"/>
          <p:cNvSpPr txBox="1"/>
          <p:nvPr/>
        </p:nvSpPr>
        <p:spPr>
          <a:xfrm>
            <a:off x="732917" y="19210"/>
            <a:ext cx="1807210" cy="582295"/>
          </a:xfrm>
          <a:prstGeom prst="rect">
            <a:avLst/>
          </a:prstGeom>
          <a:noFill/>
        </p:spPr>
        <p:txBody>
          <a:bodyPr wrap="none" lIns="91436" tIns="45718" rIns="91436" bIns="45718" rtlCol="0">
            <a:spAutoFit/>
          </a:bodyPr>
          <a:p>
            <a:pPr algn="l"/>
            <a:r>
              <a:rPr lang="zh-CN" altLang="en-US" sz="3200" dirty="0">
                <a:solidFill>
                  <a:schemeClr val="tx1">
                    <a:lumMod val="65000"/>
                    <a:lumOff val="35000"/>
                  </a:schemeClr>
                </a:solidFill>
                <a:latin typeface="微软雅黑" panose="020B0503020204020204" charset="-122"/>
                <a:ea typeface="微软雅黑" panose="020B0503020204020204" charset="-122"/>
                <a:sym typeface="+mn-ea"/>
              </a:rPr>
              <a:t>发展趋势</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sp>
        <p:nvSpPr>
          <p:cNvPr id="9" name="文本框 8"/>
          <p:cNvSpPr txBox="1"/>
          <p:nvPr/>
        </p:nvSpPr>
        <p:spPr>
          <a:xfrm>
            <a:off x="785495" y="1494155"/>
            <a:ext cx="10621010" cy="3969385"/>
          </a:xfrm>
          <a:prstGeom prst="rect">
            <a:avLst/>
          </a:prstGeom>
          <a:noFill/>
        </p:spPr>
        <p:txBody>
          <a:bodyPr wrap="square" rtlCol="0">
            <a:spAutoFit/>
          </a:bodyPr>
          <a:p>
            <a:pPr indent="457200" algn="just">
              <a:lnSpc>
                <a:spcPct val="200000"/>
              </a:lnSpc>
            </a:pPr>
            <a:r>
              <a:rPr lang="zh-CN" altLang="en-US"/>
              <a:t>在现实生活中，人类能够轻易从历史经验和逐步学习的新概念中积累视觉知识。受此启发，类增量学习（Class-Incremental Learning）问题旨在设计一个模型能够在不遗忘旧类别的前提下，正确识别和适应随时间动态增加的新类别。</a:t>
            </a:r>
            <a:endParaRPr lang="zh-CN" altLang="en-US"/>
          </a:p>
          <a:p>
            <a:pPr indent="457200" algn="just">
              <a:lnSpc>
                <a:spcPct val="200000"/>
              </a:lnSpc>
            </a:pPr>
            <a:endParaRPr lang="zh-CN" altLang="en-US"/>
          </a:p>
          <a:p>
            <a:pPr indent="457200" algn="just">
              <a:lnSpc>
                <a:spcPct val="200000"/>
              </a:lnSpc>
            </a:pPr>
            <a:r>
              <a:rPr lang="zh-CN" altLang="en-US">
                <a:sym typeface="+mn-ea"/>
              </a:rPr>
              <a:t>然而，现代机器视觉识别系统还远远不能达到人类增量学习的水平，其面临的一个主要挑战是可塑性与稳定性困境（</a:t>
            </a:r>
            <a:r>
              <a:rPr lang="en-US" altLang="zh-CN">
                <a:sym typeface="+mn-ea"/>
              </a:rPr>
              <a:t>S</a:t>
            </a:r>
            <a:r>
              <a:rPr lang="zh-CN" altLang="en-US">
                <a:sym typeface="+mn-ea"/>
              </a:rPr>
              <a:t>tability-plasticity dilemma），具体来说，过度的可塑性往往会导致灾难性遗忘（Catastrophic Forgetting）问题，而过度的稳定性又会阻碍模型适应新出现的类别。</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3" name="文本框 2"/>
          <p:cNvSpPr txBox="1"/>
          <p:nvPr/>
        </p:nvSpPr>
        <p:spPr>
          <a:xfrm>
            <a:off x="65706" y="7595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1</a:t>
            </a:r>
            <a:endParaRPr lang="zh-CN" altLang="en-US" sz="2800" b="1" dirty="0">
              <a:solidFill>
                <a:schemeClr val="bg1"/>
              </a:solidFill>
              <a:latin typeface="微软雅黑" panose="020B0503020204020204" charset="-122"/>
              <a:ea typeface="微软雅黑" panose="020B0503020204020204" charset="-122"/>
            </a:endParaRPr>
          </a:p>
        </p:txBody>
      </p:sp>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5388610" y="80010"/>
            <a:ext cx="2743200" cy="368300"/>
          </a:xfrm>
          <a:prstGeom prst="rect">
            <a:avLst/>
          </a:prstGeom>
          <a:noFill/>
        </p:spPr>
        <p:txBody>
          <a:bodyPr wrap="square" rtlCol="0">
            <a:spAutoFit/>
          </a:bodyPr>
          <a:lstStyle/>
          <a:p>
            <a:r>
              <a:rPr lang="zh-CN" altLang="en-US">
                <a:solidFill>
                  <a:schemeClr val="bg1"/>
                </a:solidFill>
              </a:rPr>
              <a:t>类增量学习发展趋势图</a:t>
            </a:r>
            <a:endParaRPr lang="zh-CN" altLang="en-US">
              <a:solidFill>
                <a:schemeClr val="bg1"/>
              </a:solidFill>
            </a:endParaRPr>
          </a:p>
        </p:txBody>
      </p:sp>
      <p:sp>
        <p:nvSpPr>
          <p:cNvPr id="2" name="文本框 1"/>
          <p:cNvSpPr txBox="1"/>
          <p:nvPr/>
        </p:nvSpPr>
        <p:spPr>
          <a:xfrm>
            <a:off x="732917" y="19210"/>
            <a:ext cx="1807210" cy="582295"/>
          </a:xfrm>
          <a:prstGeom prst="rect">
            <a:avLst/>
          </a:prstGeom>
          <a:noFill/>
        </p:spPr>
        <p:txBody>
          <a:bodyPr wrap="none" lIns="91436" tIns="45718" rIns="91436" bIns="45718" rtlCol="0">
            <a:spAutoFit/>
          </a:bodyPr>
          <a:p>
            <a:pPr algn="l"/>
            <a:r>
              <a:rPr lang="zh-CN" altLang="en-US" sz="3200" dirty="0">
                <a:solidFill>
                  <a:schemeClr val="tx1">
                    <a:lumMod val="65000"/>
                    <a:lumOff val="35000"/>
                  </a:schemeClr>
                </a:solidFill>
                <a:latin typeface="微软雅黑" panose="020B0503020204020204" charset="-122"/>
                <a:ea typeface="微软雅黑" panose="020B0503020204020204" charset="-122"/>
                <a:sym typeface="+mn-ea"/>
              </a:rPr>
              <a:t>发展趋势</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sp>
        <p:nvSpPr>
          <p:cNvPr id="7" name="文本框 6"/>
          <p:cNvSpPr txBox="1"/>
          <p:nvPr/>
        </p:nvSpPr>
        <p:spPr>
          <a:xfrm>
            <a:off x="6635750" y="2642870"/>
            <a:ext cx="5046345" cy="1753235"/>
          </a:xfrm>
          <a:prstGeom prst="rect">
            <a:avLst/>
          </a:prstGeom>
          <a:noFill/>
        </p:spPr>
        <p:txBody>
          <a:bodyPr wrap="square" rtlCol="0">
            <a:spAutoFit/>
          </a:bodyPr>
          <a:p>
            <a:pPr indent="457200" algn="just">
              <a:lnSpc>
                <a:spcPct val="150000"/>
              </a:lnSpc>
            </a:pPr>
            <a:r>
              <a:rPr lang="zh-CN" altLang="en-US"/>
              <a:t>近年来，有大量的针对类增量学习的研究，如</a:t>
            </a:r>
            <a:r>
              <a:rPr lang="zh-CN" altLang="en-US">
                <a:sym typeface="+mn-ea"/>
              </a:rPr>
              <a:t>左</a:t>
            </a:r>
            <a:r>
              <a:rPr lang="zh-CN" altLang="en-US"/>
              <a:t>图</a:t>
            </a:r>
            <a:r>
              <a:rPr lang="zh-CN" altLang="en-US"/>
              <a:t>所示。我们将2017~2022年的部分CIL方法按时间顺序整理，得到类增量学习的发展趋势图。</a:t>
            </a:r>
            <a:endParaRPr lang="zh-CN" altLang="en-US"/>
          </a:p>
        </p:txBody>
      </p:sp>
      <p:pic>
        <p:nvPicPr>
          <p:cNvPr id="11" name="图片 10" descr="发展趋势"/>
          <p:cNvPicPr>
            <a:picLocks noChangeAspect="1"/>
          </p:cNvPicPr>
          <p:nvPr/>
        </p:nvPicPr>
        <p:blipFill>
          <a:blip r:embed="rId2"/>
          <a:stretch>
            <a:fillRect/>
          </a:stretch>
        </p:blipFill>
        <p:spPr>
          <a:xfrm>
            <a:off x="796290" y="965835"/>
            <a:ext cx="5839460" cy="5232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3" name="文本框 2"/>
          <p:cNvSpPr txBox="1"/>
          <p:nvPr/>
        </p:nvSpPr>
        <p:spPr>
          <a:xfrm>
            <a:off x="65706" y="7595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1</a:t>
            </a:r>
            <a:endParaRPr lang="zh-CN" altLang="en-US" sz="2800" b="1" dirty="0">
              <a:solidFill>
                <a:schemeClr val="bg1"/>
              </a:solidFill>
              <a:latin typeface="微软雅黑" panose="020B0503020204020204" charset="-122"/>
              <a:ea typeface="微软雅黑" panose="020B0503020204020204" charset="-122"/>
            </a:endParaRPr>
          </a:p>
        </p:txBody>
      </p:sp>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5388610" y="80010"/>
            <a:ext cx="2743200" cy="368300"/>
          </a:xfrm>
          <a:prstGeom prst="rect">
            <a:avLst/>
          </a:prstGeom>
          <a:noFill/>
        </p:spPr>
        <p:txBody>
          <a:bodyPr wrap="square" rtlCol="0">
            <a:spAutoFit/>
          </a:bodyPr>
          <a:lstStyle/>
          <a:p>
            <a:r>
              <a:rPr lang="zh-CN" altLang="en-US">
                <a:solidFill>
                  <a:schemeClr val="bg1"/>
                </a:solidFill>
              </a:rPr>
              <a:t>类增量学习发展方向</a:t>
            </a:r>
            <a:endParaRPr lang="zh-CN" altLang="en-US">
              <a:solidFill>
                <a:schemeClr val="bg1"/>
              </a:solidFill>
            </a:endParaRPr>
          </a:p>
        </p:txBody>
      </p:sp>
      <p:sp>
        <p:nvSpPr>
          <p:cNvPr id="2" name="文本框 1"/>
          <p:cNvSpPr txBox="1"/>
          <p:nvPr/>
        </p:nvSpPr>
        <p:spPr>
          <a:xfrm>
            <a:off x="732917" y="19210"/>
            <a:ext cx="1807210" cy="582295"/>
          </a:xfrm>
          <a:prstGeom prst="rect">
            <a:avLst/>
          </a:prstGeom>
          <a:noFill/>
        </p:spPr>
        <p:txBody>
          <a:bodyPr wrap="none" lIns="91436" tIns="45718" rIns="91436" bIns="45718" rtlCol="0">
            <a:spAutoFit/>
          </a:bodyPr>
          <a:p>
            <a:pPr algn="l"/>
            <a:r>
              <a:rPr lang="zh-CN" altLang="en-US" sz="3200" dirty="0">
                <a:solidFill>
                  <a:schemeClr val="tx1">
                    <a:lumMod val="65000"/>
                    <a:lumOff val="35000"/>
                  </a:schemeClr>
                </a:solidFill>
                <a:latin typeface="微软雅黑" panose="020B0503020204020204" charset="-122"/>
                <a:ea typeface="微软雅黑" panose="020B0503020204020204" charset="-122"/>
                <a:sym typeface="+mn-ea"/>
              </a:rPr>
              <a:t>发展趋势</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sp>
        <p:nvSpPr>
          <p:cNvPr id="9" name="文本框 8"/>
          <p:cNvSpPr txBox="1"/>
          <p:nvPr/>
        </p:nvSpPr>
        <p:spPr>
          <a:xfrm>
            <a:off x="6951980" y="2642870"/>
            <a:ext cx="4978400" cy="2265680"/>
          </a:xfrm>
          <a:prstGeom prst="rect">
            <a:avLst/>
          </a:prstGeom>
          <a:noFill/>
        </p:spPr>
        <p:txBody>
          <a:bodyPr wrap="square" rtlCol="0">
            <a:noAutofit/>
          </a:bodyPr>
          <a:p>
            <a:pPr indent="457200" algn="just">
              <a:lnSpc>
                <a:spcPct val="150000"/>
              </a:lnSpc>
            </a:pPr>
            <a:r>
              <a:rPr lang="zh-CN" altLang="en-US"/>
              <a:t>这些</a:t>
            </a:r>
            <a:r>
              <a:rPr lang="en-US" altLang="zh-CN"/>
              <a:t>CIL</a:t>
            </a:r>
            <a:r>
              <a:rPr lang="zh-CN" altLang="en-US"/>
              <a:t>方法为了缓解灾难性遗忘，主要从以下三个方向进行</a:t>
            </a:r>
            <a:r>
              <a:rPr lang="zh-CN" altLang="en-US"/>
              <a:t>考虑：</a:t>
            </a:r>
            <a:endParaRPr lang="zh-CN" altLang="en-US"/>
          </a:p>
          <a:p>
            <a:pPr marL="285750" indent="-285750" algn="just">
              <a:lnSpc>
                <a:spcPct val="150000"/>
              </a:lnSpc>
              <a:buFont typeface="Wingdings" panose="05000000000000000000" charset="0"/>
              <a:buChar char="l"/>
            </a:pPr>
            <a:r>
              <a:rPr lang="zh-CN" altLang="en-US">
                <a:solidFill>
                  <a:schemeClr val="tx1"/>
                </a:solidFill>
              </a:rPr>
              <a:t>基于数据集</a:t>
            </a:r>
            <a:endParaRPr lang="zh-CN" altLang="en-US">
              <a:solidFill>
                <a:schemeClr val="tx1"/>
              </a:solidFill>
            </a:endParaRPr>
          </a:p>
          <a:p>
            <a:pPr marL="285750" indent="-285750" algn="just">
              <a:lnSpc>
                <a:spcPct val="150000"/>
              </a:lnSpc>
              <a:buFont typeface="Wingdings" panose="05000000000000000000" charset="0"/>
              <a:buChar char="l"/>
            </a:pPr>
            <a:r>
              <a:rPr lang="zh-CN" altLang="en-US">
                <a:solidFill>
                  <a:schemeClr val="tx1"/>
                </a:solidFill>
              </a:rPr>
              <a:t>基于神经网络模型</a:t>
            </a:r>
            <a:endParaRPr lang="zh-CN" altLang="en-US">
              <a:solidFill>
                <a:schemeClr val="tx1"/>
              </a:solidFill>
            </a:endParaRPr>
          </a:p>
          <a:p>
            <a:pPr marL="285750" indent="-285750" algn="just">
              <a:lnSpc>
                <a:spcPct val="150000"/>
              </a:lnSpc>
              <a:buFont typeface="Wingdings" panose="05000000000000000000" charset="0"/>
              <a:buChar char="l"/>
            </a:pPr>
            <a:r>
              <a:rPr lang="zh-CN" altLang="en-US">
                <a:solidFill>
                  <a:schemeClr val="tx1"/>
                </a:solidFill>
              </a:rPr>
              <a:t>基于算法</a:t>
            </a:r>
            <a:r>
              <a:rPr lang="zh-CN" altLang="en-US">
                <a:solidFill>
                  <a:schemeClr val="tx1"/>
                </a:solidFill>
              </a:rPr>
              <a:t>优化</a:t>
            </a:r>
            <a:endParaRPr lang="zh-CN" altLang="en-US">
              <a:solidFill>
                <a:schemeClr val="tx1"/>
              </a:solidFill>
            </a:endParaRPr>
          </a:p>
        </p:txBody>
      </p:sp>
      <p:graphicFrame>
        <p:nvGraphicFramePr>
          <p:cNvPr id="7" name="对象 -2147482613"/>
          <p:cNvGraphicFramePr>
            <a:graphicFrameLocks noChangeAspect="1"/>
          </p:cNvGraphicFramePr>
          <p:nvPr/>
        </p:nvGraphicFramePr>
        <p:xfrm>
          <a:off x="732790" y="1953895"/>
          <a:ext cx="6218555" cy="3257550"/>
        </p:xfrm>
        <a:graphic>
          <a:graphicData uri="http://schemas.openxmlformats.org/presentationml/2006/ole">
            <mc:AlternateContent xmlns:mc="http://schemas.openxmlformats.org/markup-compatibility/2006">
              <mc:Choice xmlns:v="urn:schemas-microsoft-com:vml" Requires="v">
                <p:oleObj spid="_x0000_s11" name="" r:id="rId2" imgW="4002405" imgH="2094865" progId="FoxitPhantomPDF.Document">
                  <p:embed/>
                </p:oleObj>
              </mc:Choice>
              <mc:Fallback>
                <p:oleObj name="" r:id="rId2" imgW="4002405" imgH="2094865" progId="FoxitPhantomPDF.Document">
                  <p:embed/>
                  <p:pic>
                    <p:nvPicPr>
                      <p:cNvPr id="0" name="图片 10"/>
                      <p:cNvPicPr/>
                      <p:nvPr/>
                    </p:nvPicPr>
                    <p:blipFill>
                      <a:blip r:embed="rId3"/>
                      <a:stretch>
                        <a:fillRect/>
                      </a:stretch>
                    </p:blipFill>
                    <p:spPr>
                      <a:xfrm>
                        <a:off x="732790" y="1953895"/>
                        <a:ext cx="6218555" cy="325755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1">
            <a:alphaModFix amt="50000"/>
          </a:blip>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3" name="文本框 2"/>
          <p:cNvSpPr txBox="1"/>
          <p:nvPr/>
        </p:nvSpPr>
        <p:spPr>
          <a:xfrm>
            <a:off x="65706" y="7595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1</a:t>
            </a:r>
            <a:endParaRPr lang="zh-CN" altLang="en-US" sz="2800" b="1" dirty="0">
              <a:solidFill>
                <a:schemeClr val="bg1"/>
              </a:solidFill>
              <a:latin typeface="微软雅黑" panose="020B0503020204020204" charset="-122"/>
              <a:ea typeface="微软雅黑" panose="020B0503020204020204" charset="-122"/>
            </a:endParaRPr>
          </a:p>
        </p:txBody>
      </p:sp>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5388610" y="80010"/>
            <a:ext cx="2743200" cy="368300"/>
          </a:xfrm>
          <a:prstGeom prst="rect">
            <a:avLst/>
          </a:prstGeom>
          <a:noFill/>
        </p:spPr>
        <p:txBody>
          <a:bodyPr wrap="square" rtlCol="0">
            <a:spAutoFit/>
          </a:bodyPr>
          <a:lstStyle/>
          <a:p>
            <a:r>
              <a:rPr lang="zh-CN" altLang="en-US">
                <a:solidFill>
                  <a:schemeClr val="bg1"/>
                </a:solidFill>
              </a:rPr>
              <a:t>基于数据集的方法</a:t>
            </a:r>
            <a:endParaRPr lang="zh-CN" altLang="en-US">
              <a:solidFill>
                <a:schemeClr val="bg1"/>
              </a:solidFill>
            </a:endParaRPr>
          </a:p>
        </p:txBody>
      </p:sp>
      <p:sp>
        <p:nvSpPr>
          <p:cNvPr id="41" name="文本框 40"/>
          <p:cNvSpPr txBox="1"/>
          <p:nvPr/>
        </p:nvSpPr>
        <p:spPr>
          <a:xfrm>
            <a:off x="1065530" y="1899920"/>
            <a:ext cx="10141585" cy="2306955"/>
          </a:xfrm>
          <a:prstGeom prst="rect">
            <a:avLst/>
          </a:prstGeom>
          <a:noFill/>
        </p:spPr>
        <p:txBody>
          <a:bodyPr wrap="square" rtlCol="0">
            <a:spAutoFit/>
          </a:bodyPr>
          <a:lstStyle/>
          <a:p>
            <a:pPr indent="457200" algn="just">
              <a:lnSpc>
                <a:spcPct val="150000"/>
              </a:lnSpc>
            </a:pPr>
            <a:r>
              <a:rPr sz="2400">
                <a:latin typeface="微软雅黑" panose="020B0503020204020204" charset="-122"/>
                <a:ea typeface="微软雅黑" panose="020B0503020204020204" charset="-122"/>
                <a:cs typeface="微软雅黑" panose="020B0503020204020204" charset="-122"/>
              </a:rPr>
              <a:t>数据回放方法</a:t>
            </a:r>
            <a:r>
              <a:rPr lang="zh-CN" sz="2400">
                <a:latin typeface="微软雅黑" panose="020B0503020204020204" charset="-122"/>
                <a:ea typeface="微软雅黑" panose="020B0503020204020204" charset="-122"/>
                <a:cs typeface="微软雅黑" panose="020B0503020204020204" charset="-122"/>
              </a:rPr>
              <a:t>，</a:t>
            </a:r>
            <a:r>
              <a:rPr sz="2400">
                <a:latin typeface="微软雅黑" panose="020B0503020204020204" charset="-122"/>
                <a:ea typeface="微软雅黑" panose="020B0503020204020204" charset="-122"/>
                <a:cs typeface="微软雅黑" panose="020B0503020204020204" charset="-122"/>
              </a:rPr>
              <a:t>通过保存旧任务的一部分数据样本，并在学习新任务时重新使用这些样本来防止遗忘。这种方法模仿人类的记忆复习机制，通过“复习”以前的知识来帮助网络保持和增强对旧知识的记忆。</a:t>
            </a:r>
            <a:r>
              <a:rPr lang="zh-CN" sz="2400">
                <a:latin typeface="微软雅黑" panose="020B0503020204020204" charset="-122"/>
                <a:ea typeface="微软雅黑" panose="020B0503020204020204" charset="-122"/>
                <a:cs typeface="微软雅黑" panose="020B0503020204020204" charset="-122"/>
              </a:rPr>
              <a:t>例如，</a:t>
            </a:r>
            <a:r>
              <a:rPr lang="en-US" altLang="zh-CN" sz="2400">
                <a:latin typeface="微软雅黑" panose="020B0503020204020204" charset="-122"/>
                <a:ea typeface="微软雅黑" panose="020B0503020204020204" charset="-122"/>
                <a:cs typeface="微软雅黑" panose="020B0503020204020204" charset="-122"/>
              </a:rPr>
              <a:t>Replay </a:t>
            </a:r>
            <a:r>
              <a:rPr lang="zh-CN" altLang="en-US" sz="2400">
                <a:latin typeface="微软雅黑" panose="020B0503020204020204" charset="-122"/>
                <a:ea typeface="微软雅黑" panose="020B0503020204020204" charset="-122"/>
                <a:cs typeface="微软雅黑" panose="020B0503020204020204" charset="-122"/>
              </a:rPr>
              <a:t>就是</a:t>
            </a:r>
            <a:r>
              <a:rPr sz="2400">
                <a:latin typeface="微软雅黑" panose="020B0503020204020204" charset="-122"/>
                <a:ea typeface="微软雅黑" panose="020B0503020204020204" charset="-122"/>
                <a:cs typeface="微软雅黑" panose="020B0503020204020204" charset="-122"/>
                <a:sym typeface="+mn-ea"/>
              </a:rPr>
              <a:t>数据回放</a:t>
            </a:r>
            <a:r>
              <a:rPr lang="zh-CN" sz="2400">
                <a:latin typeface="微软雅黑" panose="020B0503020204020204" charset="-122"/>
                <a:ea typeface="微软雅黑" panose="020B0503020204020204" charset="-122"/>
                <a:cs typeface="微软雅黑" panose="020B0503020204020204" charset="-122"/>
                <a:sym typeface="+mn-ea"/>
              </a:rPr>
              <a:t>的</a:t>
            </a:r>
            <a:r>
              <a:rPr lang="zh-CN" sz="2400">
                <a:latin typeface="微软雅黑" panose="020B0503020204020204" charset="-122"/>
                <a:ea typeface="微软雅黑" panose="020B0503020204020204" charset="-122"/>
                <a:cs typeface="微软雅黑" panose="020B0503020204020204" charset="-122"/>
                <a:sym typeface="+mn-ea"/>
              </a:rPr>
              <a:t>典型方法。</a:t>
            </a:r>
            <a:endParaRPr lang="zh-CN" sz="2400">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732917" y="19210"/>
            <a:ext cx="18072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charset="-122"/>
                <a:ea typeface="微软雅黑" panose="020B0503020204020204" charset="-122"/>
                <a:sym typeface="+mn-ea"/>
              </a:rPr>
              <a:t>发展趋势</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sp>
        <p:nvSpPr>
          <p:cNvPr id="2" name="文本框 1"/>
          <p:cNvSpPr txBox="1"/>
          <p:nvPr/>
        </p:nvSpPr>
        <p:spPr>
          <a:xfrm>
            <a:off x="1065530" y="4362450"/>
            <a:ext cx="10141585" cy="1753235"/>
          </a:xfrm>
          <a:prstGeom prst="rect">
            <a:avLst/>
          </a:prstGeom>
          <a:noFill/>
        </p:spPr>
        <p:txBody>
          <a:bodyPr wrap="square" rtlCol="0">
            <a:spAutoFit/>
          </a:bodyPr>
          <a:p>
            <a:pPr indent="457200" algn="just">
              <a:lnSpc>
                <a:spcPct val="150000"/>
              </a:lnSpc>
            </a:pPr>
            <a:r>
              <a:rPr sz="2400">
                <a:latin typeface="微软雅黑" panose="020B0503020204020204" charset="-122"/>
                <a:ea typeface="微软雅黑" panose="020B0503020204020204" charset="-122"/>
                <a:cs typeface="微软雅黑" panose="020B0503020204020204" charset="-122"/>
                <a:sym typeface="+mn-ea"/>
              </a:rPr>
              <a:t>数据正则化方法</a:t>
            </a:r>
            <a:r>
              <a:rPr lang="zh-CN" sz="2400">
                <a:latin typeface="微软雅黑" panose="020B0503020204020204" charset="-122"/>
                <a:ea typeface="微软雅黑" panose="020B0503020204020204" charset="-122"/>
                <a:cs typeface="微软雅黑" panose="020B0503020204020204" charset="-122"/>
                <a:sym typeface="+mn-ea"/>
              </a:rPr>
              <a:t>，</a:t>
            </a:r>
            <a:r>
              <a:rPr sz="2400">
                <a:latin typeface="微软雅黑" panose="020B0503020204020204" charset="-122"/>
                <a:ea typeface="微软雅黑" panose="020B0503020204020204" charset="-122"/>
                <a:cs typeface="微软雅黑" panose="020B0503020204020204" charset="-122"/>
              </a:rPr>
              <a:t>通过正则化技术改善类增量学习性能</a:t>
            </a:r>
            <a:r>
              <a:rPr lang="zh-CN" sz="2400">
                <a:latin typeface="微软雅黑" panose="020B0503020204020204" charset="-122"/>
                <a:ea typeface="微软雅黑" panose="020B0503020204020204" charset="-122"/>
                <a:cs typeface="微软雅黑" panose="020B0503020204020204" charset="-122"/>
              </a:rPr>
              <a:t>，</a:t>
            </a:r>
            <a:r>
              <a:rPr sz="2400">
                <a:latin typeface="微软雅黑" panose="020B0503020204020204" charset="-122"/>
                <a:ea typeface="微软雅黑" panose="020B0503020204020204" charset="-122"/>
                <a:cs typeface="微软雅黑" panose="020B0503020204020204" charset="-122"/>
              </a:rPr>
              <a:t>该方法不仅关注新任务的学习，还通过一些技术手段限制模型在学习新任务时对旧知识的遗忘。</a:t>
            </a:r>
            <a:r>
              <a:rPr lang="zh-CN" sz="2400">
                <a:latin typeface="微软雅黑" panose="020B0503020204020204" charset="-122"/>
                <a:ea typeface="微软雅黑" panose="020B0503020204020204" charset="-122"/>
                <a:cs typeface="微软雅黑" panose="020B0503020204020204" charset="-122"/>
              </a:rPr>
              <a:t>其代表性算法有</a:t>
            </a:r>
            <a:r>
              <a:rPr lang="en-US" altLang="zh-CN" sz="2400">
                <a:latin typeface="微软雅黑" panose="020B0503020204020204" charset="-122"/>
                <a:ea typeface="微软雅黑" panose="020B0503020204020204" charset="-122"/>
                <a:cs typeface="微软雅黑" panose="020B0503020204020204" charset="-122"/>
              </a:rPr>
              <a:t> </a:t>
            </a:r>
            <a:r>
              <a:rPr lang="en-US" altLang="zh-CN" sz="2400">
                <a:latin typeface="微软雅黑" panose="020B0503020204020204" charset="-122"/>
                <a:ea typeface="微软雅黑" panose="020B0503020204020204" charset="-122"/>
                <a:cs typeface="微软雅黑" panose="020B0503020204020204" charset="-122"/>
                <a:sym typeface="+mn-ea"/>
              </a:rPr>
              <a:t>RMM</a:t>
            </a:r>
            <a:r>
              <a:rPr lang="zh-CN" altLang="en-US" sz="2400">
                <a:latin typeface="微软雅黑" panose="020B0503020204020204" charset="-122"/>
                <a:ea typeface="微软雅黑" panose="020B0503020204020204" charset="-122"/>
                <a:cs typeface="微软雅黑" panose="020B0503020204020204" charset="-122"/>
                <a:sym typeface="+mn-ea"/>
              </a:rPr>
              <a:t>。</a:t>
            </a:r>
            <a:endParaRPr lang="zh-CN" altLang="en-US" sz="2400">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nvSpPr>
        <p:spPr>
          <a:xfrm>
            <a:off x="1065530" y="1283970"/>
            <a:ext cx="10141585" cy="460375"/>
          </a:xfrm>
          <a:prstGeom prst="rect">
            <a:avLst/>
          </a:prstGeom>
          <a:noFill/>
        </p:spPr>
        <p:txBody>
          <a:bodyPr wrap="square" rtlCol="0">
            <a:spAutoFit/>
          </a:bodyPr>
          <a:p>
            <a:pPr marL="0" lvl="0" indent="457200" algn="just"/>
            <a:r>
              <a:rPr sz="2400">
                <a:latin typeface="微软雅黑" panose="020B0503020204020204" charset="-122"/>
                <a:ea typeface="微软雅黑" panose="020B0503020204020204" charset="-122"/>
                <a:cs typeface="微软雅黑" panose="020B0503020204020204" charset="-122"/>
                <a:sym typeface="+mn-ea"/>
              </a:rPr>
              <a:t>基于数据集的方法分为数据回放和数据正则化方法。</a:t>
            </a:r>
            <a:endParaRPr lang="zh-CN" altLang="en-US" sz="24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3" presetClass="entr" presetSubtype="10" fill="hold" grpId="2"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blinds(horizontal)">
                                      <p:cBhvr>
                                        <p:cTn id="11" dur="500"/>
                                        <p:tgtEl>
                                          <p:spTgt spid="4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p:bldP spid="2" grpId="0"/>
      <p:bldP spid="41" grpId="2"/>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alphaModFix amt="50000"/>
          </a:blip>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3" name="文本框 2"/>
          <p:cNvSpPr txBox="1"/>
          <p:nvPr/>
        </p:nvSpPr>
        <p:spPr>
          <a:xfrm>
            <a:off x="65706" y="7595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1</a:t>
            </a:r>
            <a:endParaRPr lang="zh-CN" altLang="en-US" sz="2800" b="1" dirty="0">
              <a:solidFill>
                <a:schemeClr val="bg1"/>
              </a:solidFill>
              <a:latin typeface="微软雅黑" panose="020B0503020204020204" charset="-122"/>
              <a:ea typeface="微软雅黑" panose="020B0503020204020204" charset="-122"/>
            </a:endParaRPr>
          </a:p>
        </p:txBody>
      </p:sp>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5388610" y="80010"/>
            <a:ext cx="2743200" cy="368300"/>
          </a:xfrm>
          <a:prstGeom prst="rect">
            <a:avLst/>
          </a:prstGeom>
          <a:noFill/>
        </p:spPr>
        <p:txBody>
          <a:bodyPr wrap="square" rtlCol="0">
            <a:spAutoFit/>
          </a:bodyPr>
          <a:lstStyle/>
          <a:p>
            <a:r>
              <a:rPr lang="zh-CN" altLang="en-US">
                <a:solidFill>
                  <a:schemeClr val="bg1"/>
                </a:solidFill>
              </a:rPr>
              <a:t>基于神经网络模型的方法</a:t>
            </a:r>
            <a:endParaRPr>
              <a:solidFill>
                <a:schemeClr val="bg1"/>
              </a:solidFill>
            </a:endParaRPr>
          </a:p>
        </p:txBody>
      </p:sp>
      <p:sp>
        <p:nvSpPr>
          <p:cNvPr id="41" name="文本框 40"/>
          <p:cNvSpPr txBox="1"/>
          <p:nvPr/>
        </p:nvSpPr>
        <p:spPr>
          <a:xfrm>
            <a:off x="1065530" y="2393950"/>
            <a:ext cx="10141585" cy="1198880"/>
          </a:xfrm>
          <a:prstGeom prst="rect">
            <a:avLst/>
          </a:prstGeom>
          <a:noFill/>
        </p:spPr>
        <p:txBody>
          <a:bodyPr wrap="square" rtlCol="0">
            <a:spAutoFit/>
          </a:bodyPr>
          <a:lstStyle/>
          <a:p>
            <a:pPr indent="457200" algn="just">
              <a:lnSpc>
                <a:spcPct val="150000"/>
              </a:lnSpc>
            </a:pPr>
            <a:r>
              <a:rPr sz="2400">
                <a:latin typeface="微软雅黑" panose="020B0503020204020204" charset="-122"/>
                <a:ea typeface="微软雅黑" panose="020B0503020204020204" charset="-122"/>
                <a:cs typeface="微软雅黑" panose="020B0503020204020204" charset="-122"/>
                <a:sym typeface="+mn-ea"/>
              </a:rPr>
              <a:t>动态神经网络</a:t>
            </a:r>
            <a:r>
              <a:rPr sz="2400">
                <a:latin typeface="微软雅黑" panose="020B0503020204020204" charset="-122"/>
                <a:ea typeface="微软雅黑" panose="020B0503020204020204" charset="-122"/>
                <a:cs typeface="微软雅黑" panose="020B0503020204020204" charset="-122"/>
              </a:rPr>
              <a:t>，通过为每个新任务动态扩展新的网络结构来解决类增量学习中的灾难性遗忘问题。DER、MEMO</a:t>
            </a:r>
            <a:r>
              <a:rPr lang="en-US" sz="2400">
                <a:latin typeface="微软雅黑" panose="020B0503020204020204" charset="-122"/>
                <a:ea typeface="微软雅黑" panose="020B0503020204020204" charset="-122"/>
                <a:cs typeface="微软雅黑" panose="020B0503020204020204" charset="-122"/>
              </a:rPr>
              <a:t> </a:t>
            </a:r>
            <a:r>
              <a:rPr sz="2400">
                <a:latin typeface="微软雅黑" panose="020B0503020204020204" charset="-122"/>
                <a:ea typeface="微软雅黑" panose="020B0503020204020204" charset="-122"/>
                <a:cs typeface="微软雅黑" panose="020B0503020204020204" charset="-122"/>
              </a:rPr>
              <a:t>等方法就属于动态神经网络。</a:t>
            </a:r>
            <a:endParaRPr sz="240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732917" y="19210"/>
            <a:ext cx="18072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charset="-122"/>
                <a:ea typeface="微软雅黑" panose="020B0503020204020204" charset="-122"/>
                <a:sym typeface="+mn-ea"/>
              </a:rPr>
              <a:t>发展趋势</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sp>
        <p:nvSpPr>
          <p:cNvPr id="2" name="文本框 1"/>
          <p:cNvSpPr txBox="1"/>
          <p:nvPr/>
        </p:nvSpPr>
        <p:spPr>
          <a:xfrm>
            <a:off x="1065530" y="3864610"/>
            <a:ext cx="10141585" cy="1753235"/>
          </a:xfrm>
          <a:prstGeom prst="rect">
            <a:avLst/>
          </a:prstGeom>
          <a:noFill/>
        </p:spPr>
        <p:txBody>
          <a:bodyPr wrap="square" rtlCol="0">
            <a:spAutoFit/>
          </a:bodyPr>
          <a:p>
            <a:pPr indent="457200" algn="just">
              <a:lnSpc>
                <a:spcPct val="150000"/>
              </a:lnSpc>
              <a:buClrTx/>
              <a:buSzTx/>
              <a:buFontTx/>
            </a:pPr>
            <a:r>
              <a:rPr sz="2400">
                <a:latin typeface="微软雅黑" panose="020B0503020204020204" charset="-122"/>
                <a:ea typeface="微软雅黑" panose="020B0503020204020204" charset="-122"/>
                <a:cs typeface="微软雅黑" panose="020B0503020204020204" charset="-122"/>
              </a:rPr>
              <a:t>参数正则化方法，是一种折中的方案。</a:t>
            </a:r>
            <a:r>
              <a:rPr sz="2400">
                <a:latin typeface="微软雅黑" panose="020B0503020204020204" charset="-122"/>
                <a:ea typeface="微软雅黑" panose="020B0503020204020204" charset="-122"/>
                <a:cs typeface="微软雅黑" panose="020B0503020204020204" charset="-122"/>
                <a:sym typeface="+mn-ea"/>
              </a:rPr>
              <a:t>以</a:t>
            </a:r>
            <a:r>
              <a:rPr lang="en-US" sz="2400">
                <a:latin typeface="微软雅黑" panose="020B0503020204020204" charset="-122"/>
                <a:ea typeface="微软雅黑" panose="020B0503020204020204" charset="-122"/>
                <a:cs typeface="微软雅黑" panose="020B0503020204020204" charset="-122"/>
                <a:sym typeface="+mn-ea"/>
              </a:rPr>
              <a:t> </a:t>
            </a:r>
            <a:r>
              <a:rPr sz="2400">
                <a:latin typeface="微软雅黑" panose="020B0503020204020204" charset="-122"/>
                <a:ea typeface="微软雅黑" panose="020B0503020204020204" charset="-122"/>
                <a:cs typeface="微软雅黑" panose="020B0503020204020204" charset="-122"/>
                <a:sym typeface="+mn-ea"/>
              </a:rPr>
              <a:t>EWC</a:t>
            </a:r>
            <a:r>
              <a:rPr lang="en-US" sz="2400">
                <a:latin typeface="微软雅黑" panose="020B0503020204020204" charset="-122"/>
                <a:ea typeface="微软雅黑" panose="020B0503020204020204" charset="-122"/>
                <a:cs typeface="微软雅黑" panose="020B0503020204020204" charset="-122"/>
                <a:sym typeface="+mn-ea"/>
              </a:rPr>
              <a:t> </a:t>
            </a:r>
            <a:r>
              <a:rPr sz="2400">
                <a:latin typeface="微软雅黑" panose="020B0503020204020204" charset="-122"/>
                <a:ea typeface="微软雅黑" panose="020B0503020204020204" charset="-122"/>
                <a:cs typeface="微软雅黑" panose="020B0503020204020204" charset="-122"/>
                <a:sym typeface="+mn-ea"/>
              </a:rPr>
              <a:t>算法为例，不同于完全冻结旧的网络，它</a:t>
            </a:r>
            <a:r>
              <a:rPr sz="2400">
                <a:latin typeface="微软雅黑" panose="020B0503020204020204" charset="-122"/>
                <a:ea typeface="微软雅黑" panose="020B0503020204020204" charset="-122"/>
                <a:cs typeface="微软雅黑" panose="020B0503020204020204" charset="-122"/>
              </a:rPr>
              <a:t>在训练神经网络时，通过添加一个正则项来保护已经学到的旧知识，从而在学习新知识的同时，减少对旧知识的遗忘。</a:t>
            </a:r>
            <a:endParaRPr sz="240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1065530" y="1661795"/>
            <a:ext cx="10141585" cy="460375"/>
          </a:xfrm>
          <a:prstGeom prst="rect">
            <a:avLst/>
          </a:prstGeom>
          <a:noFill/>
        </p:spPr>
        <p:txBody>
          <a:bodyPr wrap="square" rtlCol="0">
            <a:spAutoFit/>
          </a:bodyPr>
          <a:p>
            <a:pPr marL="0" lvl="1" indent="457200" algn="just"/>
            <a:r>
              <a:rPr sz="2400">
                <a:latin typeface="微软雅黑" panose="020B0503020204020204" charset="-122"/>
                <a:ea typeface="微软雅黑" panose="020B0503020204020204" charset="-122"/>
                <a:cs typeface="微软雅黑" panose="020B0503020204020204" charset="-122"/>
                <a:sym typeface="+mn-ea"/>
              </a:rPr>
              <a:t>基于神经网络模型的方法分为动态神经网络和参数正则化方法。</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500" fill="hold">
                                          <p:stCondLst>
                                            <p:cond delay="0"/>
                                          </p:stCondLst>
                                        </p:cTn>
                                        <p:tgtEl>
                                          <p:spTgt spid="41"/>
                                        </p:tgtEl>
                                        <p:attrNameLst>
                                          <p:attrName>style.visibility</p:attrName>
                                        </p:attrNameLst>
                                      </p:cBhvr>
                                      <p:to>
                                        <p:strVal val="visible"/>
                                      </p:to>
                                    </p:set>
                                    <p:animEffect transition="in" filter="blinds(horizontal)">
                                      <p:cBhvr>
                                        <p:cTn id="11" dur="500"/>
                                        <p:tgtEl>
                                          <p:spTgt spid="4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2"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1">
            <a:alphaModFix amt="50000"/>
          </a:blip>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254000" y="7595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15" name="组合 14"/>
          <p:cNvGrpSpPr/>
          <p:nvPr/>
        </p:nvGrpSpPr>
        <p:grpSpPr>
          <a:xfrm>
            <a:off x="2527300" y="9176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t="23044"/>
          <a:stretch>
            <a:fillRect/>
          </a:stretch>
        </p:blipFill>
        <p:spPr>
          <a:xfrm>
            <a:off x="10733656" y="50524"/>
            <a:ext cx="1264639" cy="444778"/>
          </a:xfrm>
          <a:prstGeom prst="rect">
            <a:avLst/>
          </a:prstGeom>
        </p:spPr>
      </p:pic>
      <p:sp>
        <p:nvSpPr>
          <p:cNvPr id="3" name="文本框 2"/>
          <p:cNvSpPr txBox="1"/>
          <p:nvPr/>
        </p:nvSpPr>
        <p:spPr>
          <a:xfrm>
            <a:off x="65706" y="7595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1</a:t>
            </a:r>
            <a:endParaRPr lang="zh-CN" altLang="en-US" sz="2800" b="1" dirty="0">
              <a:solidFill>
                <a:schemeClr val="bg1"/>
              </a:solidFill>
              <a:latin typeface="微软雅黑" panose="020B0503020204020204" charset="-122"/>
              <a:ea typeface="微软雅黑" panose="020B0503020204020204" charset="-122"/>
            </a:endParaRPr>
          </a:p>
        </p:txBody>
      </p:sp>
      <p:sp>
        <p:nvSpPr>
          <p:cNvPr id="10" name="灯片编号占位符 9"/>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6" name="文本框 15"/>
          <p:cNvSpPr txBox="1"/>
          <p:nvPr/>
        </p:nvSpPr>
        <p:spPr>
          <a:xfrm>
            <a:off x="5388610" y="80010"/>
            <a:ext cx="2743200" cy="368300"/>
          </a:xfrm>
          <a:prstGeom prst="rect">
            <a:avLst/>
          </a:prstGeom>
          <a:noFill/>
        </p:spPr>
        <p:txBody>
          <a:bodyPr wrap="square" rtlCol="0">
            <a:spAutoFit/>
          </a:bodyPr>
          <a:lstStyle/>
          <a:p>
            <a:r>
              <a:rPr lang="zh-CN" altLang="en-US">
                <a:solidFill>
                  <a:schemeClr val="bg1"/>
                </a:solidFill>
              </a:rPr>
              <a:t>基于算法优化的方法</a:t>
            </a:r>
            <a:endParaRPr>
              <a:solidFill>
                <a:schemeClr val="bg1"/>
              </a:solidFill>
            </a:endParaRPr>
          </a:p>
        </p:txBody>
      </p:sp>
      <p:sp>
        <p:nvSpPr>
          <p:cNvPr id="41" name="文本框 40"/>
          <p:cNvSpPr txBox="1"/>
          <p:nvPr/>
        </p:nvSpPr>
        <p:spPr>
          <a:xfrm>
            <a:off x="1065530" y="2150110"/>
            <a:ext cx="10141585" cy="1753235"/>
          </a:xfrm>
          <a:prstGeom prst="rect">
            <a:avLst/>
          </a:prstGeom>
          <a:noFill/>
        </p:spPr>
        <p:txBody>
          <a:bodyPr wrap="square" rtlCol="0">
            <a:spAutoFit/>
          </a:bodyPr>
          <a:lstStyle/>
          <a:p>
            <a:pPr indent="457200" algn="just">
              <a:lnSpc>
                <a:spcPct val="150000"/>
              </a:lnSpc>
            </a:pPr>
            <a:r>
              <a:rPr sz="2400">
                <a:latin typeface="微软雅黑" panose="020B0503020204020204" charset="-122"/>
                <a:ea typeface="微软雅黑" panose="020B0503020204020204" charset="-122"/>
                <a:cs typeface="微软雅黑" panose="020B0503020204020204" charset="-122"/>
              </a:rPr>
              <a:t>知识蒸馏的原理是，使用更少的内存来传递和保持已学习任务的知识，同时通过动态网络扩展来增强特征表示能力。例如</a:t>
            </a:r>
            <a:r>
              <a:rPr lang="en-US" sz="2400">
                <a:latin typeface="微软雅黑" panose="020B0503020204020204" charset="-122"/>
                <a:ea typeface="微软雅黑" panose="020B0503020204020204" charset="-122"/>
                <a:cs typeface="微软雅黑" panose="020B0503020204020204" charset="-122"/>
              </a:rPr>
              <a:t> </a:t>
            </a:r>
            <a:r>
              <a:rPr sz="2400">
                <a:latin typeface="微软雅黑" panose="020B0503020204020204" charset="-122"/>
                <a:ea typeface="微软雅黑" panose="020B0503020204020204" charset="-122"/>
                <a:cs typeface="微软雅黑" panose="020B0503020204020204" charset="-122"/>
              </a:rPr>
              <a:t>FOSTER</a:t>
            </a:r>
            <a:r>
              <a:rPr lang="en-US" sz="2400">
                <a:latin typeface="微软雅黑" panose="020B0503020204020204" charset="-122"/>
                <a:ea typeface="微软雅黑" panose="020B0503020204020204" charset="-122"/>
                <a:cs typeface="微软雅黑" panose="020B0503020204020204" charset="-122"/>
              </a:rPr>
              <a:t> </a:t>
            </a:r>
            <a:r>
              <a:rPr sz="2400">
                <a:latin typeface="微软雅黑" panose="020B0503020204020204" charset="-122"/>
                <a:ea typeface="微软雅黑" panose="020B0503020204020204" charset="-122"/>
                <a:cs typeface="微软雅黑" panose="020B0503020204020204" charset="-122"/>
              </a:rPr>
              <a:t>就是常见的知识蒸馏方法。</a:t>
            </a:r>
            <a:endParaRPr sz="240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732917" y="19210"/>
            <a:ext cx="18072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charset="-122"/>
                <a:ea typeface="微软雅黑" panose="020B0503020204020204" charset="-122"/>
                <a:sym typeface="+mn-ea"/>
              </a:rPr>
              <a:t>发展趋势</a:t>
            </a:r>
            <a:endParaRPr lang="zh-CN" altLang="en-US" sz="3200" dirty="0">
              <a:solidFill>
                <a:schemeClr val="tx1">
                  <a:lumMod val="65000"/>
                  <a:lumOff val="35000"/>
                </a:schemeClr>
              </a:solidFill>
              <a:latin typeface="微软雅黑" panose="020B0503020204020204" charset="-122"/>
              <a:ea typeface="微软雅黑" panose="020B0503020204020204" charset="-122"/>
            </a:endParaRPr>
          </a:p>
        </p:txBody>
      </p:sp>
      <p:sp>
        <p:nvSpPr>
          <p:cNvPr id="2" name="文本框 1"/>
          <p:cNvSpPr txBox="1"/>
          <p:nvPr/>
        </p:nvSpPr>
        <p:spPr>
          <a:xfrm>
            <a:off x="1066165" y="4115435"/>
            <a:ext cx="10140950" cy="1753235"/>
          </a:xfrm>
          <a:prstGeom prst="rect">
            <a:avLst/>
          </a:prstGeom>
          <a:noFill/>
        </p:spPr>
        <p:txBody>
          <a:bodyPr wrap="square" rtlCol="0">
            <a:spAutoFit/>
          </a:bodyPr>
          <a:p>
            <a:pPr indent="457200" algn="just">
              <a:lnSpc>
                <a:spcPct val="150000"/>
              </a:lnSpc>
              <a:buClrTx/>
              <a:buSzTx/>
              <a:buFontTx/>
            </a:pPr>
            <a:r>
              <a:rPr sz="2400">
                <a:latin typeface="微软雅黑" panose="020B0503020204020204" charset="-122"/>
                <a:ea typeface="微软雅黑" panose="020B0503020204020204" charset="-122"/>
                <a:cs typeface="微软雅黑" panose="020B0503020204020204" charset="-122"/>
              </a:rPr>
              <a:t>模型校正的核心目的是解决在类增量学习过程中由于新旧数据不平衡导致的权重偏差问题。WA</a:t>
            </a:r>
            <a:r>
              <a:rPr lang="en-US" sz="2400">
                <a:latin typeface="微软雅黑" panose="020B0503020204020204" charset="-122"/>
                <a:ea typeface="微软雅黑" panose="020B0503020204020204" charset="-122"/>
                <a:cs typeface="微软雅黑" panose="020B0503020204020204" charset="-122"/>
              </a:rPr>
              <a:t> </a:t>
            </a:r>
            <a:r>
              <a:rPr sz="2400">
                <a:latin typeface="微软雅黑" panose="020B0503020204020204" charset="-122"/>
                <a:ea typeface="微软雅黑" panose="020B0503020204020204" charset="-122"/>
                <a:cs typeface="微软雅黑" panose="020B0503020204020204" charset="-122"/>
              </a:rPr>
              <a:t>算法就通过调整模型权重来减轻这种偏差，从而改善对旧任务的记忆保持。</a:t>
            </a:r>
            <a:endParaRPr sz="240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1066165" y="1477645"/>
            <a:ext cx="10141585" cy="460375"/>
          </a:xfrm>
          <a:prstGeom prst="rect">
            <a:avLst/>
          </a:prstGeom>
          <a:noFill/>
        </p:spPr>
        <p:txBody>
          <a:bodyPr wrap="square" rtlCol="0">
            <a:spAutoFit/>
          </a:bodyPr>
          <a:p>
            <a:pPr marL="0" lvl="0" indent="457200" algn="just"/>
            <a:r>
              <a:rPr sz="2400">
                <a:latin typeface="微软雅黑" panose="020B0503020204020204" charset="-122"/>
                <a:ea typeface="微软雅黑" panose="020B0503020204020204" charset="-122"/>
                <a:cs typeface="微软雅黑" panose="020B0503020204020204" charset="-122"/>
                <a:sym typeface="+mn-ea"/>
              </a:rPr>
              <a:t>基于算法优化的方法主要包括知识蒸馏和模型校正两种方法</a:t>
            </a:r>
            <a:r>
              <a:rPr lang="zh-CN" sz="2400">
                <a:latin typeface="微软雅黑" panose="020B0503020204020204" charset="-122"/>
                <a:ea typeface="微软雅黑" panose="020B0503020204020204" charset="-122"/>
                <a:cs typeface="微软雅黑" panose="020B0503020204020204" charset="-122"/>
                <a:sym typeface="+mn-ea"/>
              </a:rPr>
              <a:t>。</a:t>
            </a:r>
            <a:endParaRPr lang="zh-CN" sz="24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500" fill="hold">
                                          <p:stCondLst>
                                            <p:cond delay="0"/>
                                          </p:stCondLst>
                                        </p:cTn>
                                        <p:tgtEl>
                                          <p:spTgt spid="41"/>
                                        </p:tgtEl>
                                        <p:attrNameLst>
                                          <p:attrName>style.visibility</p:attrName>
                                        </p:attrNameLst>
                                      </p:cBhvr>
                                      <p:to>
                                        <p:strVal val="visible"/>
                                      </p:to>
                                    </p:set>
                                    <p:animEffect transition="in" filter="blinds(horizontal)">
                                      <p:cBhvr>
                                        <p:cTn id="11" dur="500"/>
                                        <p:tgtEl>
                                          <p:spTgt spid="4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2" grpId="0"/>
      <p:bldP spid="11" grpId="0"/>
    </p:bldLst>
  </p:timing>
</p:sld>
</file>

<file path=ppt/tags/tag1.xml><?xml version="1.0" encoding="utf-8"?>
<p:tagLst xmlns:p="http://schemas.openxmlformats.org/presentationml/2006/main">
  <p:tag name="commondata" val="eyJoZGlkIjoiNjNhMjI0OTM1YmFjY2Q5YmE0ODA3Y2RlYjg3MjhlYzMifQ=="/>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Medium"/>
        <a:ea typeface=""/>
        <a:cs typeface=""/>
        <a:font script="Jpan" typeface="ＭＳ Ｐゴシック"/>
        <a:font script="Hang" typeface="맑은 고딕"/>
        <a:font script="Hans" typeface="刘炳森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545">
    <a:dk1>
      <a:srgbClr val="000000"/>
    </a:dk1>
    <a:lt1>
      <a:srgbClr val="FFFFFF"/>
    </a:lt1>
    <a:dk2>
      <a:srgbClr val="0C0E1F"/>
    </a:dk2>
    <a:lt2>
      <a:srgbClr val="FEFFFF"/>
    </a:lt2>
    <a:accent1>
      <a:srgbClr val="F49CD5"/>
    </a:accent1>
    <a:accent2>
      <a:srgbClr val="5286CC"/>
    </a:accent2>
    <a:accent3>
      <a:srgbClr val="1F4A95"/>
    </a:accent3>
    <a:accent4>
      <a:srgbClr val="54C9F5"/>
    </a:accent4>
    <a:accent5>
      <a:srgbClr val="DFED46"/>
    </a:accent5>
    <a:accent6>
      <a:srgbClr val="E3C2BA"/>
    </a:accent6>
    <a:hlink>
      <a:srgbClr val="304FFE"/>
    </a:hlink>
    <a:folHlink>
      <a:srgbClr val="492067"/>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4255</Words>
  <Application>WPS 演示</Application>
  <PresentationFormat>宽屏</PresentationFormat>
  <Paragraphs>372</Paragraphs>
  <Slides>25</Slides>
  <Notes>52</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5</vt:i4>
      </vt:variant>
      <vt:variant>
        <vt:lpstr>幻灯片标题</vt:lpstr>
      </vt:variant>
      <vt:variant>
        <vt:i4>25</vt:i4>
      </vt:variant>
    </vt:vector>
  </HeadingPairs>
  <TitlesOfParts>
    <vt:vector size="47" baseType="lpstr">
      <vt:lpstr>Arial</vt:lpstr>
      <vt:lpstr>宋体</vt:lpstr>
      <vt:lpstr>Wingdings</vt:lpstr>
      <vt:lpstr>Franklin Gothic Medium</vt:lpstr>
      <vt:lpstr>刘炳森隶书</vt:lpstr>
      <vt:lpstr>微软雅黑</vt:lpstr>
      <vt:lpstr>等线</vt:lpstr>
      <vt:lpstr>MingLiU-ExtB</vt:lpstr>
      <vt:lpstr>Courier New</vt:lpstr>
      <vt:lpstr>黑体</vt:lpstr>
      <vt:lpstr>Wingdings</vt:lpstr>
      <vt:lpstr>Verdana</vt:lpstr>
      <vt:lpstr>Arial Unicode MS</vt:lpstr>
      <vt:lpstr>Cambria Math</vt:lpstr>
      <vt:lpstr>Calibri</vt:lpstr>
      <vt:lpstr>WPS</vt:lpstr>
      <vt:lpstr>自定义设计方案</vt:lpstr>
      <vt:lpstr>FoxitPhantomPDF.Document</vt:lpstr>
      <vt:lpstr>FoxitPhantomPDF.Document</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愿守千年、</cp:lastModifiedBy>
  <cp:revision>52</cp:revision>
  <dcterms:created xsi:type="dcterms:W3CDTF">2024-04-28T01:02:00Z</dcterms:created>
  <dcterms:modified xsi:type="dcterms:W3CDTF">2024-06-28T16:06:55Z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C69FB3424A911BB2073E43655409D94B_41</vt:lpwstr>
  </property>
</Properties>
</file>